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3" r:id="rId4"/>
  </p:sldMasterIdLst>
  <p:notesMasterIdLst>
    <p:notesMasterId r:id="rId61"/>
  </p:notesMasterIdLst>
  <p:handoutMasterIdLst>
    <p:handoutMasterId r:id="rId62"/>
  </p:handoutMasterIdLst>
  <p:sldIdLst>
    <p:sldId id="256" r:id="rId5"/>
    <p:sldId id="257" r:id="rId6"/>
    <p:sldId id="259" r:id="rId7"/>
    <p:sldId id="308" r:id="rId8"/>
    <p:sldId id="311" r:id="rId9"/>
    <p:sldId id="310" r:id="rId10"/>
    <p:sldId id="264" r:id="rId11"/>
    <p:sldId id="302" r:id="rId12"/>
    <p:sldId id="275" r:id="rId13"/>
    <p:sldId id="274" r:id="rId14"/>
    <p:sldId id="261" r:id="rId15"/>
    <p:sldId id="270" r:id="rId16"/>
    <p:sldId id="271" r:id="rId17"/>
    <p:sldId id="277" r:id="rId18"/>
    <p:sldId id="279" r:id="rId19"/>
    <p:sldId id="276" r:id="rId20"/>
    <p:sldId id="307" r:id="rId21"/>
    <p:sldId id="280" r:id="rId22"/>
    <p:sldId id="282" r:id="rId23"/>
    <p:sldId id="283" r:id="rId24"/>
    <p:sldId id="300" r:id="rId25"/>
    <p:sldId id="301" r:id="rId26"/>
    <p:sldId id="272" r:id="rId27"/>
    <p:sldId id="285" r:id="rId28"/>
    <p:sldId id="286" r:id="rId29"/>
    <p:sldId id="297" r:id="rId30"/>
    <p:sldId id="296" r:id="rId31"/>
    <p:sldId id="281" r:id="rId32"/>
    <p:sldId id="313" r:id="rId33"/>
    <p:sldId id="314" r:id="rId34"/>
    <p:sldId id="263" r:id="rId35"/>
    <p:sldId id="315" r:id="rId36"/>
    <p:sldId id="265" r:id="rId37"/>
    <p:sldId id="266" r:id="rId38"/>
    <p:sldId id="316" r:id="rId39"/>
    <p:sldId id="317" r:id="rId40"/>
    <p:sldId id="319" r:id="rId41"/>
    <p:sldId id="267" r:id="rId42"/>
    <p:sldId id="278" r:id="rId43"/>
    <p:sldId id="268" r:id="rId44"/>
    <p:sldId id="269" r:id="rId45"/>
    <p:sldId id="284" r:id="rId46"/>
    <p:sldId id="325" r:id="rId47"/>
    <p:sldId id="321" r:id="rId48"/>
    <p:sldId id="322" r:id="rId49"/>
    <p:sldId id="323" r:id="rId50"/>
    <p:sldId id="324" r:id="rId51"/>
    <p:sldId id="287" r:id="rId52"/>
    <p:sldId id="288" r:id="rId53"/>
    <p:sldId id="326" r:id="rId54"/>
    <p:sldId id="290" r:id="rId55"/>
    <p:sldId id="327" r:id="rId56"/>
    <p:sldId id="328" r:id="rId57"/>
    <p:sldId id="292" r:id="rId58"/>
    <p:sldId id="293" r:id="rId59"/>
    <p:sldId id="306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6F288-F28A-4A34-A79F-5435B53EAFED}" v="1" dt="2024-08-20T07:13:44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1702" autoAdjust="0"/>
  </p:normalViewPr>
  <p:slideViewPr>
    <p:cSldViewPr snapToGrid="0">
      <p:cViewPr varScale="1">
        <p:scale>
          <a:sx n="67" d="100"/>
          <a:sy n="67" d="100"/>
        </p:scale>
        <p:origin x="129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BD8B5-E7CD-4BE2-B802-4762C8D65B8F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8A441-66F9-4694-9FB2-E67901C04C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09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91A84-AADA-429F-8B3A-F7DBCDB2B031}" type="datetimeFigureOut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A46BD-E81E-4731-AD5F-0C7B0587B0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43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864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0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13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01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Local connectivity: each neuron only receives input from a small local group of the pixels in the input image. This is what is meant by "local connectivity", </a:t>
            </a:r>
            <a:r>
              <a:rPr lang="en-US" altLang="zh-TW" b="1" dirty="0"/>
              <a:t>all of the inputs that go into a given neuron are actually close to each other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Shared weights: The weight values within filters are learnable during the training phase of a CNN. The output dimension of the convolutional layer has a depth component, if we partition each segment of the output we will obtain a 2D plane of a feature map. The filter used on a single 2D plane contains a weight that is shared across all filters used across the same plane.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108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682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01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119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506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02620f0f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1602620f0ff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602620f0ff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8013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38607bfb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638607bfb4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1638607bfb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34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02620f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602620f0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602620f0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29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07e89e2d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607e89e2d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607e89e2d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02620f0f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602620f0ff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saddle point: 模型訓練後期，其一階梯度已經趨近0，但從不同維度觀察黑點的位置，從A~B的維度是最小值，但從C~D的維度卻是最大值</a:t>
            </a:r>
            <a:endParaRPr/>
          </a:p>
        </p:txBody>
      </p:sp>
      <p:sp>
        <p:nvSpPr>
          <p:cNvPr id="163" name="Google Shape;163;g1602620f0ff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075b02c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6075b02ce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16075b02ce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07e89e2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07e89e2de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607e89e2de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912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d87c22c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5d87c22cc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5d87c22cc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02620f0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02620f0f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602620f0f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00cee83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500cee83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1500cee83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d87c22c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5d87c22cc8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15d87c22cc8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2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10a7c0a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510a7c0a0c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1510a7c0a0c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65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817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621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22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766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16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Characteristics of a Sigmoid Activation Function</a:t>
            </a:r>
          </a:p>
          <a:p>
            <a:r>
              <a:rPr lang="en-US" altLang="zh-TW" dirty="0"/>
              <a:t>It is used for Binary Classification in the Logistic Regression model</a:t>
            </a:r>
          </a:p>
          <a:p>
            <a:r>
              <a:rPr lang="en-US" altLang="zh-TW" dirty="0"/>
              <a:t>The probabilities sum of sigmoid does not need to be 1</a:t>
            </a:r>
          </a:p>
          <a:p>
            <a:r>
              <a:rPr lang="en-US" altLang="zh-TW" b="1" dirty="0"/>
              <a:t>Characteristics of a </a:t>
            </a:r>
            <a:r>
              <a:rPr lang="en-US" altLang="zh-TW" b="1" dirty="0" err="1"/>
              <a:t>Softmax</a:t>
            </a:r>
            <a:r>
              <a:rPr lang="en-US" altLang="zh-TW" b="1" dirty="0"/>
              <a:t> Activation Function</a:t>
            </a:r>
          </a:p>
          <a:p>
            <a:r>
              <a:rPr lang="en-US" altLang="zh-TW" dirty="0"/>
              <a:t>It is used for Multi-classification in the Logistics Regression model</a:t>
            </a:r>
          </a:p>
          <a:p>
            <a:r>
              <a:rPr lang="en-US" altLang="zh-TW" dirty="0"/>
              <a:t>The probabilities of </a:t>
            </a:r>
            <a:r>
              <a:rPr lang="en-US" altLang="zh-TW" dirty="0" err="1"/>
              <a:t>softmax</a:t>
            </a:r>
            <a:r>
              <a:rPr lang="en-US" altLang="zh-TW" dirty="0"/>
              <a:t> sum will be 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168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27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A46BD-E81E-4731-AD5F-0C7B0587B0D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16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2149902"/>
            <a:ext cx="10438228" cy="1735719"/>
          </a:xfrm>
        </p:spPr>
        <p:txBody>
          <a:bodyPr anchor="t"/>
          <a:lstStyle>
            <a:lvl1pPr algn="ctr">
              <a:defRPr sz="6000" b="1">
                <a:solidFill>
                  <a:srgbClr val="00206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237833"/>
            <a:ext cx="9144000" cy="18079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71EA-B989-4912-B5D1-AB7B15460FA6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284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92914-5C41-4E72-A9EA-ECF5BE8E47FE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B0582-A5F1-40B6-B2AA-A318A2306810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31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019" y="140043"/>
            <a:ext cx="10345615" cy="943170"/>
          </a:xfrm>
        </p:spPr>
        <p:txBody>
          <a:bodyPr anchor="t"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7019" y="1305120"/>
            <a:ext cx="11802203" cy="49268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2A41-B478-45A6-A420-5752B5D32700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48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92E3-0A43-4E60-8C65-B957D31C6F4F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56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CDE2-27C8-426B-AB99-1ACBEC1CA103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95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9D565-69B7-4293-B984-200C0E20306F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98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09A4-31EE-4ACF-9AA7-492B154EF22C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80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D114-4831-4008-B0FD-34A9FD3627CA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6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E5C8-6C2C-4D32-9308-F5B6D496BEF5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61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A63E-883A-4C14-BF07-B8F85F117A49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5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accent1">
                <a:lumMod val="5000"/>
                <a:lumOff val="95000"/>
              </a:schemeClr>
            </a:gs>
            <a:gs pos="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61365" y="143435"/>
            <a:ext cx="12030636" cy="6377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792331D2-1898-411F-858A-9EEF6FE8C4B4}" type="datetime1">
              <a:rPr lang="zh-TW" altLang="en-US" smtClean="0"/>
              <a:t>2024/9/20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25397" y="64965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fld id="{B27258C0-EBB2-4F83-AB9B-1E08FD468087}" type="slidenum">
              <a:rPr lang="zh-TW" altLang="en-US" smtClean="0"/>
              <a:t>‹#›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15" y="233980"/>
            <a:ext cx="847318" cy="860612"/>
          </a:xfrm>
          <a:prstGeom prst="rect">
            <a:avLst/>
          </a:prstGeom>
        </p:spPr>
      </p:pic>
      <p:sp>
        <p:nvSpPr>
          <p:cNvPr id="9" name="文字方塊 8"/>
          <p:cNvSpPr txBox="1"/>
          <p:nvPr userDrawn="1"/>
        </p:nvSpPr>
        <p:spPr>
          <a:xfrm>
            <a:off x="9127" y="6520772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AI System Lab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9060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ypes-of-convolution-kernels-simplified-f040cb307c37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ypes-of-convolution-kernels-simplified-f040cb307c3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yeshmanthaperera/what-is-padding-in-cnns-71b21fb0dd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introduction-to-convolutional-neural-networks-cdf8d3077bac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parameter-sharing-or-weights-replication-within-convolutional-neural-networks-cc26db7b645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h1ltr5Rk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api_docs/python/tf/keras/layers/Dens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transform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.aislab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149902"/>
            <a:ext cx="9752428" cy="17357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Lab2 - Classification task by Resnet18 on CIFAR10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2F5496"/>
              </a:buClr>
              <a:buSzPts val="2400"/>
            </a:pPr>
            <a:r>
              <a:rPr lang="en-US" altLang="zh-TW" dirty="0"/>
              <a:t>Advisor</a:t>
            </a:r>
            <a:r>
              <a:rPr lang="zh-TW" altLang="en-US" dirty="0"/>
              <a:t>：</a:t>
            </a:r>
            <a:r>
              <a:rPr lang="en-US" altLang="zh-TW" dirty="0"/>
              <a:t>Tsai, Chia-Chi</a:t>
            </a:r>
          </a:p>
          <a:p>
            <a:pPr lvl="0">
              <a:spcBef>
                <a:spcPts val="0"/>
              </a:spcBef>
              <a:buClr>
                <a:srgbClr val="2F5496"/>
              </a:buClr>
              <a:buSzPts val="2400"/>
            </a:pPr>
            <a:endParaRPr lang="en-US" altLang="zh-TW" dirty="0"/>
          </a:p>
          <a:p>
            <a:pPr lvl="0">
              <a:spcBef>
                <a:spcPts val="0"/>
              </a:spcBef>
              <a:buClr>
                <a:srgbClr val="2F5496"/>
              </a:buClr>
              <a:buSzPts val="2400"/>
            </a:pPr>
            <a:r>
              <a:rPr lang="en-US" altLang="zh-TW" dirty="0"/>
              <a:t>TA</a:t>
            </a:r>
            <a:r>
              <a:rPr lang="zh-TW" altLang="en-US" dirty="0"/>
              <a:t>：陳喬雅</a:t>
            </a:r>
            <a:endParaRPr lang="en-US" altLang="zh-TW" dirty="0"/>
          </a:p>
          <a:p>
            <a:pPr lvl="0">
              <a:spcBef>
                <a:spcPts val="0"/>
              </a:spcBef>
              <a:buClr>
                <a:srgbClr val="2F5496"/>
              </a:buClr>
              <a:buSzPts val="2400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99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CF9AF-6372-424D-88E5-1F0BED0A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Layers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1670E-0D12-4300-AB9A-C309F663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Multiple neurons.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8CFD74-D513-4EE3-99EB-79C532D7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197504-645C-4926-BA32-2BB0920A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49" y="1771344"/>
            <a:ext cx="5549702" cy="4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86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Layers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BBBFC-76DA-46B0-BD2E-596184D5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Mimicking multiple neurons by layers.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6CF99A-8564-421A-8F63-3980C8792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7" y="2371044"/>
            <a:ext cx="9851015" cy="33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1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9" y="140043"/>
            <a:ext cx="11065747" cy="94317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3. Layers introduction – Activation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Hình ảnh 3">
            <a:extLst>
              <a:ext uri="{FF2B5EF4-FFF2-40B4-BE49-F238E27FC236}">
                <a16:creationId xmlns:a16="http://schemas.microsoft.com/office/drawing/2014/main" id="{5175B419-2FC1-4642-AD0C-ACA76569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05" y="1745475"/>
            <a:ext cx="1777155" cy="551329"/>
          </a:xfrm>
          <a:prstGeom prst="rect">
            <a:avLst/>
          </a:prstGeom>
        </p:spPr>
      </p:pic>
      <p:sp>
        <p:nvSpPr>
          <p:cNvPr id="6" name="Hộp Văn bản 10">
            <a:extLst>
              <a:ext uri="{FF2B5EF4-FFF2-40B4-BE49-F238E27FC236}">
                <a16:creationId xmlns:a16="http://schemas.microsoft.com/office/drawing/2014/main" id="{105C0D8A-ADE7-4832-99BB-14C5C81F05B4}"/>
              </a:ext>
            </a:extLst>
          </p:cNvPr>
          <p:cNvSpPr txBox="1"/>
          <p:nvPr/>
        </p:nvSpPr>
        <p:spPr>
          <a:xfrm>
            <a:off x="479179" y="1375687"/>
            <a:ext cx="2269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Activation Functions</a:t>
            </a:r>
          </a:p>
        </p:txBody>
      </p:sp>
      <p:pic>
        <p:nvPicPr>
          <p:cNvPr id="7" name="Hình ảnh 11">
            <a:extLst>
              <a:ext uri="{FF2B5EF4-FFF2-40B4-BE49-F238E27FC236}">
                <a16:creationId xmlns:a16="http://schemas.microsoft.com/office/drawing/2014/main" id="{19449E50-B3EA-4DAA-93FD-65D402DE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66" y="1369853"/>
            <a:ext cx="5769634" cy="4435348"/>
          </a:xfrm>
          <a:prstGeom prst="rect">
            <a:avLst/>
          </a:prstGeom>
        </p:spPr>
      </p:pic>
      <p:sp>
        <p:nvSpPr>
          <p:cNvPr id="8" name="Hộp Văn bản 12">
            <a:extLst>
              <a:ext uri="{FF2B5EF4-FFF2-40B4-BE49-F238E27FC236}">
                <a16:creationId xmlns:a16="http://schemas.microsoft.com/office/drawing/2014/main" id="{59A0A939-36E7-465B-A759-B8C242B7CB5F}"/>
              </a:ext>
            </a:extLst>
          </p:cNvPr>
          <p:cNvSpPr txBox="1"/>
          <p:nvPr/>
        </p:nvSpPr>
        <p:spPr>
          <a:xfrm>
            <a:off x="479179" y="1803075"/>
            <a:ext cx="1962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step:</a:t>
            </a:r>
          </a:p>
        </p:txBody>
      </p:sp>
      <p:sp>
        <p:nvSpPr>
          <p:cNvPr id="9" name="Hộp Văn bản 13">
            <a:extLst>
              <a:ext uri="{FF2B5EF4-FFF2-40B4-BE49-F238E27FC236}">
                <a16:creationId xmlns:a16="http://schemas.microsoft.com/office/drawing/2014/main" id="{D519F08F-AD66-48F6-8C1C-6D403910EA4A}"/>
              </a:ext>
            </a:extLst>
          </p:cNvPr>
          <p:cNvSpPr txBox="1"/>
          <p:nvPr/>
        </p:nvSpPr>
        <p:spPr>
          <a:xfrm>
            <a:off x="479179" y="2448528"/>
            <a:ext cx="2196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2. sigmoid:</a:t>
            </a:r>
          </a:p>
        </p:txBody>
      </p:sp>
      <p:sp>
        <p:nvSpPr>
          <p:cNvPr id="10" name="Hộp Văn bản 14">
            <a:extLst>
              <a:ext uri="{FF2B5EF4-FFF2-40B4-BE49-F238E27FC236}">
                <a16:creationId xmlns:a16="http://schemas.microsoft.com/office/drawing/2014/main" id="{80E18BC0-1F2D-4C3D-AA97-B2032D8DDC6F}"/>
              </a:ext>
            </a:extLst>
          </p:cNvPr>
          <p:cNvSpPr txBox="1"/>
          <p:nvPr/>
        </p:nvSpPr>
        <p:spPr>
          <a:xfrm>
            <a:off x="479179" y="3093981"/>
            <a:ext cx="1072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tanh:</a:t>
            </a:r>
          </a:p>
        </p:txBody>
      </p:sp>
      <p:sp>
        <p:nvSpPr>
          <p:cNvPr id="11" name="Hộp Văn bản 15">
            <a:extLst>
              <a:ext uri="{FF2B5EF4-FFF2-40B4-BE49-F238E27FC236}">
                <a16:creationId xmlns:a16="http://schemas.microsoft.com/office/drawing/2014/main" id="{09650792-388D-4E36-8B15-AB9C7E439D21}"/>
              </a:ext>
            </a:extLst>
          </p:cNvPr>
          <p:cNvSpPr txBox="1"/>
          <p:nvPr/>
        </p:nvSpPr>
        <p:spPr>
          <a:xfrm>
            <a:off x="479178" y="3739434"/>
            <a:ext cx="3329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4. Rectified Linear Unit (</a:t>
            </a:r>
            <a:r>
              <a:rPr lang="en-US" dirty="0" err="1">
                <a:solidFill>
                  <a:srgbClr val="002060"/>
                </a:solidFill>
              </a:rPr>
              <a:t>ReLU</a:t>
            </a:r>
            <a:r>
              <a:rPr lang="en-US" dirty="0"/>
              <a:t>)</a:t>
            </a:r>
          </a:p>
        </p:txBody>
      </p:sp>
      <p:sp>
        <p:nvSpPr>
          <p:cNvPr id="12" name="Hộp Văn bản 16">
            <a:extLst>
              <a:ext uri="{FF2B5EF4-FFF2-40B4-BE49-F238E27FC236}">
                <a16:creationId xmlns:a16="http://schemas.microsoft.com/office/drawing/2014/main" id="{227D8B9F-A19D-440A-A2B3-3DD5E6D87502}"/>
              </a:ext>
            </a:extLst>
          </p:cNvPr>
          <p:cNvSpPr txBox="1"/>
          <p:nvPr/>
        </p:nvSpPr>
        <p:spPr>
          <a:xfrm>
            <a:off x="479179" y="4384887"/>
            <a:ext cx="1769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5. Leaky </a:t>
            </a:r>
            <a:r>
              <a:rPr lang="en-US" dirty="0" err="1">
                <a:solidFill>
                  <a:srgbClr val="002060"/>
                </a:solidFill>
              </a:rPr>
              <a:t>ReLUs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Hộp Văn bản 17">
            <a:extLst>
              <a:ext uri="{FF2B5EF4-FFF2-40B4-BE49-F238E27FC236}">
                <a16:creationId xmlns:a16="http://schemas.microsoft.com/office/drawing/2014/main" id="{E81A2F6B-FECB-459F-A377-1A903DEF0612}"/>
              </a:ext>
            </a:extLst>
          </p:cNvPr>
          <p:cNvSpPr txBox="1"/>
          <p:nvPr/>
        </p:nvSpPr>
        <p:spPr>
          <a:xfrm>
            <a:off x="512734" y="5030340"/>
            <a:ext cx="351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 Exponential Linear Units (ELUs)</a:t>
            </a:r>
          </a:p>
        </p:txBody>
      </p:sp>
      <p:pic>
        <p:nvPicPr>
          <p:cNvPr id="14" name="Hình ảnh 5">
            <a:extLst>
              <a:ext uri="{FF2B5EF4-FFF2-40B4-BE49-F238E27FC236}">
                <a16:creationId xmlns:a16="http://schemas.microsoft.com/office/drawing/2014/main" id="{C7F7D9FA-87A7-485B-A426-87F4014BE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705" y="2383979"/>
            <a:ext cx="3000375" cy="523875"/>
          </a:xfrm>
          <a:prstGeom prst="rect">
            <a:avLst/>
          </a:prstGeom>
        </p:spPr>
      </p:pic>
      <p:pic>
        <p:nvPicPr>
          <p:cNvPr id="15" name="Hình ảnh 19">
            <a:extLst>
              <a:ext uri="{FF2B5EF4-FFF2-40B4-BE49-F238E27FC236}">
                <a16:creationId xmlns:a16="http://schemas.microsoft.com/office/drawing/2014/main" id="{F3A6D5CD-E095-43E7-8059-D0CE49238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935" y="3175081"/>
            <a:ext cx="2438400" cy="295275"/>
          </a:xfrm>
          <a:prstGeom prst="rect">
            <a:avLst/>
          </a:prstGeom>
        </p:spPr>
      </p:pic>
      <p:pic>
        <p:nvPicPr>
          <p:cNvPr id="16" name="Hình ảnh 20">
            <a:extLst>
              <a:ext uri="{FF2B5EF4-FFF2-40B4-BE49-F238E27FC236}">
                <a16:creationId xmlns:a16="http://schemas.microsoft.com/office/drawing/2014/main" id="{BB7FD2FB-801C-42F1-8D25-8DA28D333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295" y="3691976"/>
            <a:ext cx="1133475" cy="400050"/>
          </a:xfrm>
          <a:prstGeom prst="rect">
            <a:avLst/>
          </a:prstGeom>
        </p:spPr>
      </p:pic>
      <p:pic>
        <p:nvPicPr>
          <p:cNvPr id="17" name="Hình ảnh 21">
            <a:extLst>
              <a:ext uri="{FF2B5EF4-FFF2-40B4-BE49-F238E27FC236}">
                <a16:creationId xmlns:a16="http://schemas.microsoft.com/office/drawing/2014/main" id="{DB0074C8-BE0D-49F1-90ED-54F26EEB6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618" y="4217472"/>
            <a:ext cx="2114550" cy="561975"/>
          </a:xfrm>
          <a:prstGeom prst="rect">
            <a:avLst/>
          </a:prstGeom>
        </p:spPr>
      </p:pic>
      <p:pic>
        <p:nvPicPr>
          <p:cNvPr id="18" name="Hình ảnh 22">
            <a:extLst>
              <a:ext uri="{FF2B5EF4-FFF2-40B4-BE49-F238E27FC236}">
                <a16:creationId xmlns:a16="http://schemas.microsoft.com/office/drawing/2014/main" id="{7C117301-6F3F-42C8-9823-EB72BEA6DF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089" y="4954747"/>
            <a:ext cx="2838450" cy="5334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13832E4-7256-4FC6-AFC1-07D16C86EA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178" y="987049"/>
            <a:ext cx="2734057" cy="266737"/>
          </a:xfrm>
          <a:prstGeom prst="rect">
            <a:avLst/>
          </a:prstGeom>
        </p:spPr>
      </p:pic>
      <p:sp>
        <p:nvSpPr>
          <p:cNvPr id="20" name="Hộp Văn bản 17">
            <a:extLst>
              <a:ext uri="{FF2B5EF4-FFF2-40B4-BE49-F238E27FC236}">
                <a16:creationId xmlns:a16="http://schemas.microsoft.com/office/drawing/2014/main" id="{F716FFAB-7528-4C4F-85BF-E2327DE36D9A}"/>
              </a:ext>
            </a:extLst>
          </p:cNvPr>
          <p:cNvSpPr txBox="1"/>
          <p:nvPr/>
        </p:nvSpPr>
        <p:spPr>
          <a:xfrm>
            <a:off x="512734" y="5642984"/>
            <a:ext cx="351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Softmax</a:t>
            </a:r>
            <a:r>
              <a:rPr lang="en-US" dirty="0"/>
              <a:t>: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7F48E6-2EEF-4C6A-A522-E3600F5969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2055" y="5545720"/>
            <a:ext cx="1982135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BBBFC-76DA-46B0-BD2E-596184D5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305120"/>
            <a:ext cx="11991578" cy="4926868"/>
          </a:xfrm>
        </p:spPr>
        <p:txBody>
          <a:bodyPr/>
          <a:lstStyle/>
          <a:p>
            <a:r>
              <a:rPr lang="en-US" altLang="zh-TW" dirty="0"/>
              <a:t>2D Convolution is using a ‘</a:t>
            </a:r>
            <a:r>
              <a:rPr lang="en-US" altLang="zh-TW" dirty="0">
                <a:solidFill>
                  <a:srgbClr val="FF0000"/>
                </a:solidFill>
              </a:rPr>
              <a:t>kernel</a:t>
            </a:r>
            <a:r>
              <a:rPr lang="en-US" altLang="zh-TW" dirty="0"/>
              <a:t>’ to extract certain ‘features’ from an input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Picture 2" descr="https://miro.medium.com/max/390/1*Eai425FYQQSNOaahTXqtgg.gif">
            <a:extLst>
              <a:ext uri="{FF2B5EF4-FFF2-40B4-BE49-F238E27FC236}">
                <a16:creationId xmlns:a16="http://schemas.microsoft.com/office/drawing/2014/main" id="{FF1EE4F7-576A-4C9F-B8FA-E6C27546B3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447" y="2399055"/>
            <a:ext cx="37147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C85C1E-CF5A-47E3-93E9-4CEFE7F7F5D4}"/>
              </a:ext>
            </a:extLst>
          </p:cNvPr>
          <p:cNvSpPr/>
          <p:nvPr/>
        </p:nvSpPr>
        <p:spPr>
          <a:xfrm>
            <a:off x="280504" y="5807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https://towardsdatascience.com/types-of-convolution-kernels-simplified-f040cb307c37</a:t>
            </a:r>
            <a:endParaRPr lang="en-US" altLang="zh-TW" dirty="0"/>
          </a:p>
        </p:txBody>
      </p:sp>
      <p:pic>
        <p:nvPicPr>
          <p:cNvPr id="9" name="Picture 2" descr="https://miro.medium.com/max/2479/1*-hYGWjdLF_RuWO4OcrFd-g.png">
            <a:extLst>
              <a:ext uri="{FF2B5EF4-FFF2-40B4-BE49-F238E27FC236}">
                <a16:creationId xmlns:a16="http://schemas.microsoft.com/office/drawing/2014/main" id="{66AAB420-5316-471D-BE4E-2DC125BC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33" y="3561910"/>
            <a:ext cx="2568822" cy="6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E1E32AC-BC24-4019-92A6-79DCDA6200CF}"/>
              </a:ext>
            </a:extLst>
          </p:cNvPr>
          <p:cNvSpPr/>
          <p:nvPr/>
        </p:nvSpPr>
        <p:spPr>
          <a:xfrm>
            <a:off x="1499803" y="2841218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1D: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761A58-6B78-49FF-965C-442A99D513D6}"/>
              </a:ext>
            </a:extLst>
          </p:cNvPr>
          <p:cNvSpPr/>
          <p:nvPr/>
        </p:nvSpPr>
        <p:spPr>
          <a:xfrm>
            <a:off x="6172808" y="2394235"/>
            <a:ext cx="50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2D: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4555FA-02BB-F8F3-538B-10DA5A3BD00B}"/>
              </a:ext>
            </a:extLst>
          </p:cNvPr>
          <p:cNvSpPr txBox="1"/>
          <p:nvPr/>
        </p:nvSpPr>
        <p:spPr>
          <a:xfrm>
            <a:off x="741620" y="846163"/>
            <a:ext cx="8221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00108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self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.conv1 = nn.Conv2d(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padding=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17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C1E55-F563-4935-B80F-D706E51B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71AC7-3201-47EB-B1DF-3B75CC84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98" y="895817"/>
            <a:ext cx="11802203" cy="4926868"/>
          </a:xfrm>
        </p:spPr>
        <p:txBody>
          <a:bodyPr/>
          <a:lstStyle/>
          <a:p>
            <a:r>
              <a:rPr lang="en-US" altLang="zh-TW" dirty="0"/>
              <a:t>Kernel vs Filter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918520-36BE-41B0-B95E-283A33F9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683236-6DA7-4C30-8D9D-EBB4175B870E}"/>
              </a:ext>
            </a:extLst>
          </p:cNvPr>
          <p:cNvSpPr/>
          <p:nvPr/>
        </p:nvSpPr>
        <p:spPr>
          <a:xfrm>
            <a:off x="278862" y="1471705"/>
            <a:ext cx="10518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medium-content-serif-font"/>
              </a:rPr>
              <a:t>A kernel is</a:t>
            </a:r>
            <a:r>
              <a:rPr lang="en-US" dirty="0">
                <a:latin typeface="medium-content-serif-font"/>
              </a:rPr>
              <a:t>, as described earlier, </a:t>
            </a:r>
            <a:r>
              <a:rPr lang="en-US" dirty="0">
                <a:solidFill>
                  <a:srgbClr val="FF0000"/>
                </a:solidFill>
                <a:latin typeface="medium-content-serif-font"/>
              </a:rPr>
              <a:t>a matrix of weights </a:t>
            </a:r>
            <a:r>
              <a:rPr lang="en-US" dirty="0">
                <a:latin typeface="medium-content-serif-font"/>
              </a:rPr>
              <a:t>which are multiplied with the input </a:t>
            </a:r>
            <a:r>
              <a:rPr lang="en-US" dirty="0">
                <a:solidFill>
                  <a:srgbClr val="FF0000"/>
                </a:solidFill>
                <a:latin typeface="medium-content-serif-font"/>
              </a:rPr>
              <a:t>to extract relevant features</a:t>
            </a:r>
            <a:r>
              <a:rPr lang="en-US" dirty="0">
                <a:latin typeface="medium-content-serif-font"/>
              </a:rPr>
              <a:t>. The dimensions of the kernel matrix is </a:t>
            </a:r>
            <a:r>
              <a:rPr lang="en-US" i="1" dirty="0">
                <a:latin typeface="medium-content-serif-font"/>
              </a:rPr>
              <a:t>how the convolution gets it’s name</a:t>
            </a:r>
            <a:r>
              <a:rPr lang="en-US" dirty="0">
                <a:latin typeface="medium-content-serif-font"/>
              </a:rPr>
              <a:t>. For example, in 2D convolutions, the kernel matrix is a 2D matrix.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6196F7-D137-4E2F-99A5-1308032E91F5}"/>
              </a:ext>
            </a:extLst>
          </p:cNvPr>
          <p:cNvSpPr/>
          <p:nvPr/>
        </p:nvSpPr>
        <p:spPr>
          <a:xfrm>
            <a:off x="278862" y="2696740"/>
            <a:ext cx="10518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medium-content-serif-font"/>
              </a:rPr>
              <a:t>A filter </a:t>
            </a:r>
            <a:r>
              <a:rPr lang="en-US" dirty="0">
                <a:latin typeface="medium-content-serif-font"/>
              </a:rPr>
              <a:t>however </a:t>
            </a:r>
            <a:r>
              <a:rPr lang="en-US" dirty="0">
                <a:solidFill>
                  <a:srgbClr val="FF0000"/>
                </a:solidFill>
                <a:latin typeface="medium-content-serif-font"/>
              </a:rPr>
              <a:t>is a concatenation of multiple kernels</a:t>
            </a:r>
            <a:r>
              <a:rPr lang="en-US" dirty="0">
                <a:latin typeface="medium-content-serif-font"/>
              </a:rPr>
              <a:t>, each kernel is assigned to a particular channel of the input. Filters are always one dimension more than the kernels. For example, in 2D convolutions, filters are 3D matrices (which is essentially a concatenation of 2D matrices i.e. the kernels). </a:t>
            </a:r>
            <a:r>
              <a:rPr lang="en-US" dirty="0"/>
              <a:t>So for a CNN layer with kernel dimensions h*w and input channels k, the filter dimensions are h*w*k.</a:t>
            </a:r>
          </a:p>
        </p:txBody>
      </p:sp>
      <p:pic>
        <p:nvPicPr>
          <p:cNvPr id="7" name="Picture 2" descr="https://miro.medium.com/max/1122/1*0rTv7bUJbpsEceQ9Ksz6iA.png">
            <a:extLst>
              <a:ext uri="{FF2B5EF4-FFF2-40B4-BE49-F238E27FC236}">
                <a16:creationId xmlns:a16="http://schemas.microsoft.com/office/drawing/2014/main" id="{C9A9D90F-88D0-4B34-A292-AAF900F45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49" y="3603049"/>
            <a:ext cx="3626147" cy="27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527A3E-58C1-4A53-9040-B92DA399B1CB}"/>
              </a:ext>
            </a:extLst>
          </p:cNvPr>
          <p:cNvSpPr/>
          <p:nvPr/>
        </p:nvSpPr>
        <p:spPr>
          <a:xfrm>
            <a:off x="194898" y="58364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4"/>
              </a:rPr>
              <a:t>https://towardsdatascience.com/types-of-convolution-kernels-simplified-f040cb307c37</a:t>
            </a: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E3764C-8A9A-4A6B-B753-CFE90CB4D6F1}"/>
              </a:ext>
            </a:extLst>
          </p:cNvPr>
          <p:cNvSpPr txBox="1"/>
          <p:nvPr/>
        </p:nvSpPr>
        <p:spPr>
          <a:xfrm rot="1727957">
            <a:off x="6903657" y="5842692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</a:p>
          <a:p>
            <a:r>
              <a:rPr lang="en-US" altLang="zh-TW" dirty="0"/>
              <a:t>(7,7,N)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185B4F-2559-4D65-A5F8-5E4B7EB7C9E1}"/>
              </a:ext>
            </a:extLst>
          </p:cNvPr>
          <p:cNvSpPr txBox="1"/>
          <p:nvPr/>
        </p:nvSpPr>
        <p:spPr>
          <a:xfrm rot="1727957">
            <a:off x="8155383" y="5968321"/>
            <a:ext cx="143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Filter(3,3,k)</a:t>
            </a:r>
          </a:p>
          <a:p>
            <a:r>
              <a:rPr lang="en-US" altLang="zh-TW" dirty="0"/>
              <a:t>Kernel(3,3)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75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82632-A113-4818-B51A-14C7C995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E5A0B-2A9A-4F00-B3B2-F96DEB34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956733"/>
            <a:ext cx="11802203" cy="5275255"/>
          </a:xfrm>
        </p:spPr>
        <p:txBody>
          <a:bodyPr/>
          <a:lstStyle/>
          <a:p>
            <a:r>
              <a:rPr lang="en-US" altLang="zh-TW" dirty="0"/>
              <a:t>E.g. Convolution on grayscale image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9F607-98B9-4472-82A1-A06AE24B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AF66502-2BA0-4483-BD7C-9CB1E85C7628}"/>
              </a:ext>
            </a:extLst>
          </p:cNvPr>
          <p:cNvSpPr/>
          <p:nvPr/>
        </p:nvSpPr>
        <p:spPr>
          <a:xfrm>
            <a:off x="1352768" y="2526121"/>
            <a:ext cx="2210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dium-content-title-font"/>
              </a:rPr>
              <a:t>Convolution/</a:t>
            </a:r>
            <a:r>
              <a:rPr lang="en-US" b="1" dirty="0">
                <a:solidFill>
                  <a:srgbClr val="FF0000"/>
                </a:solidFill>
                <a:latin typeface="medium-content-title-font"/>
              </a:rPr>
              <a:t>Padding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969DF7E-541A-4BF6-A5E7-61963E8E237C}"/>
              </a:ext>
            </a:extLst>
          </p:cNvPr>
          <p:cNvSpPr txBox="1"/>
          <p:nvPr/>
        </p:nvSpPr>
        <p:spPr>
          <a:xfrm>
            <a:off x="7385765" y="2570789"/>
            <a:ext cx="3411232" cy="10097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X: m x n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W: k x k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 Y: same size with X</a:t>
            </a:r>
            <a:endParaRPr lang="en-US" sz="14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DDED4B7-19A8-41AC-B376-80B0A50E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422" y="1958726"/>
            <a:ext cx="3822392" cy="3688487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C813188-0F23-4A4C-87ED-2D10D1DC40E1}"/>
              </a:ext>
            </a:extLst>
          </p:cNvPr>
          <p:cNvSpPr txBox="1"/>
          <p:nvPr/>
        </p:nvSpPr>
        <p:spPr>
          <a:xfrm>
            <a:off x="6831886" y="3438986"/>
            <a:ext cx="2414726" cy="36398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Padding = p =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C8A290-6656-4E24-9CBE-43F7C7F61C3B}"/>
              </a:ext>
            </a:extLst>
          </p:cNvPr>
          <p:cNvSpPr/>
          <p:nvPr/>
        </p:nvSpPr>
        <p:spPr>
          <a:xfrm>
            <a:off x="212778" y="5850220"/>
            <a:ext cx="3888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4"/>
              </a:rPr>
              <a:t>https://medium.com/@ayeshmanthaperera/what-is-padding-in-cnns-71b21fb0dd7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63215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C7E54-10CC-434B-A73F-8CEC9BEB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F07D20-E920-46FA-A09E-DB8E94F5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897467"/>
            <a:ext cx="11802203" cy="5334521"/>
          </a:xfrm>
        </p:spPr>
        <p:txBody>
          <a:bodyPr/>
          <a:lstStyle/>
          <a:p>
            <a:r>
              <a:rPr lang="en-US" altLang="zh-TW" dirty="0"/>
              <a:t>E.g. Convolution on grayscale image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99A4D0-8D6A-45CD-A42C-BD178B02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E3E7017-00FF-4A31-9F79-EDDDA9512341}"/>
              </a:ext>
            </a:extLst>
          </p:cNvPr>
          <p:cNvSpPr/>
          <p:nvPr/>
        </p:nvSpPr>
        <p:spPr>
          <a:xfrm>
            <a:off x="368697" y="1429248"/>
            <a:ext cx="11223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medium-content-title-font"/>
              </a:rPr>
              <a:t>Convolution/</a:t>
            </a:r>
            <a:r>
              <a:rPr lang="en-US" b="1">
                <a:solidFill>
                  <a:srgbClr val="FF0000"/>
                </a:solidFill>
                <a:latin typeface="medium-content-title-font"/>
              </a:rPr>
              <a:t>Stride</a:t>
            </a:r>
            <a:r>
              <a:rPr lang="en-US" b="1">
                <a:solidFill>
                  <a:srgbClr val="0070C0"/>
                </a:solidFill>
                <a:latin typeface="medium-content-title-font"/>
              </a:rPr>
              <a:t> = s, only compute convolution on pixels </a:t>
            </a:r>
            <a:r>
              <a:rPr lang="en-US" b="1" i="1">
                <a:solidFill>
                  <a:srgbClr val="0070C0"/>
                </a:solidFill>
                <a:latin typeface="medium-content-title-font"/>
              </a:rPr>
              <a:t>x</a:t>
            </a:r>
            <a:r>
              <a:rPr lang="en-US" b="1" baseline="-25000">
                <a:solidFill>
                  <a:srgbClr val="0070C0"/>
                </a:solidFill>
                <a:latin typeface="medium-content-title-font"/>
              </a:rPr>
              <a:t>1+i*s, 1+j*s</a:t>
            </a:r>
            <a:r>
              <a:rPr lang="en-US" b="1">
                <a:solidFill>
                  <a:srgbClr val="0070C0"/>
                </a:solidFill>
                <a:latin typeface="medium-content-title-font"/>
              </a:rPr>
              <a:t>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5F578-A020-4164-8FFD-466E920F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08" y="1954112"/>
            <a:ext cx="2736676" cy="2752344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44CB59A4-6A25-4105-9EA9-BE15E8D2098C}"/>
              </a:ext>
            </a:extLst>
          </p:cNvPr>
          <p:cNvSpPr txBox="1"/>
          <p:nvPr/>
        </p:nvSpPr>
        <p:spPr>
          <a:xfrm>
            <a:off x="2351940" y="4721184"/>
            <a:ext cx="2414726" cy="36398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Padding = p = 1, Stride = s 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AF7DD24-4DF6-4C6B-AF0E-655075FAC622}"/>
                  </a:ext>
                </a:extLst>
              </p:cNvPr>
              <p:cNvSpPr txBox="1"/>
              <p:nvPr/>
            </p:nvSpPr>
            <p:spPr>
              <a:xfrm>
                <a:off x="2221548" y="5085168"/>
                <a:ext cx="4982739" cy="14861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r>
                  <a:rPr lang="en-US" sz="1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X: m x n</a:t>
                </a:r>
              </a:p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r>
                  <a:rPr lang="en-US" sz="1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W: k x k</a:t>
                </a:r>
              </a:p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endParaRPr lang="en-US" sz="1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ts val="18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: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AF7DD24-4DF6-4C6B-AF0E-655075FAC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548" y="5085168"/>
                <a:ext cx="4982739" cy="1486135"/>
              </a:xfrm>
              <a:prstGeom prst="rect">
                <a:avLst/>
              </a:prstGeom>
              <a:blipFill>
                <a:blip r:embed="rId6"/>
                <a:stretch>
                  <a:fillRect l="-978" t="-1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846B0B-2300-4876-AECD-F0B61A9F29D8}"/>
                  </a:ext>
                </a:extLst>
              </p:cNvPr>
              <p:cNvSpPr/>
              <p:nvPr/>
            </p:nvSpPr>
            <p:spPr>
              <a:xfrm>
                <a:off x="5607583" y="3613163"/>
                <a:ext cx="6214649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5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∗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5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∗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=(</m:t>
                      </m:r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3</m:t>
                      </m:r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,</m:t>
                      </m:r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3</m:t>
                      </m:r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) 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846B0B-2300-4876-AECD-F0B61A9F2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83" y="3613163"/>
                <a:ext cx="6214649" cy="507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D1017C34-D563-4E7C-BDA3-DA05968E5776}"/>
              </a:ext>
            </a:extLst>
          </p:cNvPr>
          <p:cNvSpPr/>
          <p:nvPr/>
        </p:nvSpPr>
        <p:spPr>
          <a:xfrm>
            <a:off x="5723591" y="2408055"/>
            <a:ext cx="2954853" cy="915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e.g.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X: m x n, m = n = 5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W: k x k, k = 3</a:t>
            </a:r>
            <a:endParaRPr lang="en-US" altLang="zh-TW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83A8CD-7AB0-D4EF-BD83-E28DDB2E1B52}"/>
              </a:ext>
            </a:extLst>
          </p:cNvPr>
          <p:cNvSpPr/>
          <p:nvPr/>
        </p:nvSpPr>
        <p:spPr>
          <a:xfrm>
            <a:off x="2254308" y="1954112"/>
            <a:ext cx="1186122" cy="1166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07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C7E54-10CC-434B-A73F-8CEC9BEB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F07D20-E920-46FA-A09E-DB8E94F5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897467"/>
            <a:ext cx="11802203" cy="5334521"/>
          </a:xfrm>
        </p:spPr>
        <p:txBody>
          <a:bodyPr/>
          <a:lstStyle/>
          <a:p>
            <a:r>
              <a:rPr lang="en-US" altLang="zh-TW" dirty="0"/>
              <a:t>E.g. Convolution on grayscale image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99A4D0-8D6A-45CD-A42C-BD178B02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E3E7017-00FF-4A31-9F79-EDDDA9512341}"/>
              </a:ext>
            </a:extLst>
          </p:cNvPr>
          <p:cNvSpPr/>
          <p:nvPr/>
        </p:nvSpPr>
        <p:spPr>
          <a:xfrm>
            <a:off x="368697" y="1429248"/>
            <a:ext cx="11223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medium-content-title-font"/>
              </a:rPr>
              <a:t>Convolution/</a:t>
            </a:r>
            <a:r>
              <a:rPr lang="en-US" b="1">
                <a:solidFill>
                  <a:srgbClr val="FF0000"/>
                </a:solidFill>
                <a:latin typeface="medium-content-title-font"/>
              </a:rPr>
              <a:t>Stride</a:t>
            </a:r>
            <a:r>
              <a:rPr lang="en-US" b="1">
                <a:solidFill>
                  <a:srgbClr val="0070C0"/>
                </a:solidFill>
                <a:latin typeface="medium-content-title-font"/>
              </a:rPr>
              <a:t> = s, only compute convolution on pixels </a:t>
            </a:r>
            <a:r>
              <a:rPr lang="en-US" b="1" i="1">
                <a:solidFill>
                  <a:srgbClr val="0070C0"/>
                </a:solidFill>
                <a:latin typeface="medium-content-title-font"/>
              </a:rPr>
              <a:t>x</a:t>
            </a:r>
            <a:r>
              <a:rPr lang="en-US" b="1" baseline="-25000">
                <a:solidFill>
                  <a:srgbClr val="0070C0"/>
                </a:solidFill>
                <a:latin typeface="medium-content-title-font"/>
              </a:rPr>
              <a:t>1+i*s, 1+j*s</a:t>
            </a:r>
            <a:r>
              <a:rPr lang="en-US" b="1">
                <a:solidFill>
                  <a:srgbClr val="0070C0"/>
                </a:solidFill>
                <a:latin typeface="medium-content-title-font"/>
              </a:rPr>
              <a:t>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5F578-A020-4164-8FFD-466E920FB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08" y="1954112"/>
            <a:ext cx="2736676" cy="2752344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44CB59A4-6A25-4105-9EA9-BE15E8D2098C}"/>
              </a:ext>
            </a:extLst>
          </p:cNvPr>
          <p:cNvSpPr txBox="1"/>
          <p:nvPr/>
        </p:nvSpPr>
        <p:spPr>
          <a:xfrm>
            <a:off x="2351940" y="4721184"/>
            <a:ext cx="2414726" cy="36398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Padding = p = 1, Stride = s 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AF7DD24-4DF6-4C6B-AF0E-655075FAC622}"/>
                  </a:ext>
                </a:extLst>
              </p:cNvPr>
              <p:cNvSpPr txBox="1"/>
              <p:nvPr/>
            </p:nvSpPr>
            <p:spPr>
              <a:xfrm>
                <a:off x="2221548" y="5085168"/>
                <a:ext cx="4982739" cy="14861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r>
                  <a:rPr lang="en-US" sz="1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X: m x n</a:t>
                </a:r>
              </a:p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r>
                  <a:rPr lang="en-US" sz="1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W: k x k</a:t>
                </a:r>
              </a:p>
              <a:p>
                <a:pPr marL="0" indent="0" algn="l">
                  <a:lnSpc>
                    <a:spcPts val="1800"/>
                  </a:lnSpc>
                  <a:spcAft>
                    <a:spcPts val="600"/>
                  </a:spcAft>
                  <a:buNone/>
                </a:pPr>
                <a:endParaRPr lang="en-US" sz="1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lnSpc>
                    <a:spcPts val="1800"/>
                  </a:lnSpc>
                  <a:spcAft>
                    <a:spcPts val="600"/>
                  </a:spcAft>
                </a:pPr>
                <a:r>
                  <a:rPr lang="en-US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: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+2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  <a:sym typeface="Wingdings" panose="05000000000000000000" pitchFamily="2" charset="2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+2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  <a:sym typeface="Wingdings" panose="05000000000000000000" pitchFamily="2" charset="2"/>
                          </a:rPr>
                          <m:t>+1</m:t>
                        </m: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CAF7DD24-4DF6-4C6B-AF0E-655075FAC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548" y="5085168"/>
                <a:ext cx="4982739" cy="1486135"/>
              </a:xfrm>
              <a:prstGeom prst="rect">
                <a:avLst/>
              </a:prstGeom>
              <a:blipFill>
                <a:blip r:embed="rId6"/>
                <a:stretch>
                  <a:fillRect l="-978" t="-1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846B0B-2300-4876-AECD-F0B61A9F29D8}"/>
                  </a:ext>
                </a:extLst>
              </p:cNvPr>
              <p:cNvSpPr/>
              <p:nvPr/>
            </p:nvSpPr>
            <p:spPr>
              <a:xfrm>
                <a:off x="5607583" y="3613163"/>
                <a:ext cx="6214649" cy="507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5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+2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∗1</m:t>
                              </m:r>
                            </m:num>
                            <m:den>
                              <m:r>
                                <a:rPr lang="en-US" altLang="zh-TW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5−3+2∗1</m:t>
                              </m:r>
                            </m:num>
                            <m:den>
                              <m:r>
                                <a:rPr lang="en-US" altLang="zh-TW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altLang="zh-TW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m:t>=(3,3) 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846B0B-2300-4876-AECD-F0B61A9F2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83" y="3613163"/>
                <a:ext cx="6214649" cy="5073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D1017C34-D563-4E7C-BDA3-DA05968E5776}"/>
              </a:ext>
            </a:extLst>
          </p:cNvPr>
          <p:cNvSpPr/>
          <p:nvPr/>
        </p:nvSpPr>
        <p:spPr>
          <a:xfrm>
            <a:off x="5723591" y="2408055"/>
            <a:ext cx="2954853" cy="915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e.g.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X: m x n, m = n = 5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sz="12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W: k x k, k = 3</a:t>
            </a:r>
            <a:endParaRPr lang="en-US" altLang="zh-TW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83A8CD-7AB0-D4EF-BD83-E28DDB2E1B52}"/>
              </a:ext>
            </a:extLst>
          </p:cNvPr>
          <p:cNvSpPr/>
          <p:nvPr/>
        </p:nvSpPr>
        <p:spPr>
          <a:xfrm>
            <a:off x="3029585" y="1972865"/>
            <a:ext cx="1186122" cy="1166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9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3EBFE-3BCB-44BF-AD0F-264BD0CA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9E214E-1D97-42E9-86FE-9EF8D6A6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880533"/>
            <a:ext cx="11802203" cy="5351455"/>
          </a:xfrm>
        </p:spPr>
        <p:txBody>
          <a:bodyPr/>
          <a:lstStyle/>
          <a:p>
            <a:r>
              <a:rPr lang="en-US" altLang="zh-TW" dirty="0"/>
              <a:t>E.g. Convolution on RGB image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45B9DD-5CA8-4D1B-92AA-6C287780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49FDF9-143E-4A29-9428-7DC7A0A9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36" y="1688190"/>
            <a:ext cx="7971850" cy="45263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1D56FC-0196-4A30-8A1D-26CF407A35DD}"/>
              </a:ext>
            </a:extLst>
          </p:cNvPr>
          <p:cNvSpPr/>
          <p:nvPr/>
        </p:nvSpPr>
        <p:spPr>
          <a:xfrm>
            <a:off x="6980840" y="1705101"/>
            <a:ext cx="354179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e.g.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X: </a:t>
            </a:r>
            <a:r>
              <a:rPr lang="en-US" altLang="zh-TW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NxN</a:t>
            </a:r>
            <a:endParaRPr lang="en-US" altLang="zh-TW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 W: 3x3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altLang="zh-TW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Filters(</a:t>
            </a:r>
            <a:r>
              <a:rPr lang="en-US" altLang="zh-TW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channels =3</a:t>
            </a:r>
            <a:r>
              <a:rPr lang="en-US" altLang="zh-TW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:3 x 3 x </a:t>
            </a:r>
            <a:r>
              <a:rPr lang="en-US" altLang="zh-TW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9" name="Picture 2" descr="https://miro.medium.com/max/1122/1*0rTv7bUJbpsEceQ9Ksz6iA.png">
            <a:extLst>
              <a:ext uri="{FF2B5EF4-FFF2-40B4-BE49-F238E27FC236}">
                <a16:creationId xmlns:a16="http://schemas.microsoft.com/office/drawing/2014/main" id="{7673EB26-6935-457A-915D-81355087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05" y="3280909"/>
            <a:ext cx="2769326" cy="2102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368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735A78-7025-4B89-8780-A46BC951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235689"/>
            <a:ext cx="9163050" cy="340042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5922838-1393-4D44-9A89-27CD47332B3D}"/>
              </a:ext>
            </a:extLst>
          </p:cNvPr>
          <p:cNvSpPr/>
          <p:nvPr/>
        </p:nvSpPr>
        <p:spPr>
          <a:xfrm>
            <a:off x="1514476" y="4686514"/>
            <a:ext cx="9163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Medi"/>
              </a:rPr>
              <a:t>Left: </a:t>
            </a:r>
            <a:r>
              <a:rPr lang="en-US" dirty="0">
                <a:latin typeface="NimbusRomNo9L-Regu"/>
              </a:rPr>
              <a:t>At each convolutional layer in a CNN, there are </a:t>
            </a:r>
            <a:r>
              <a:rPr lang="en-US" dirty="0">
                <a:latin typeface="NimbusRomNo9L-ReguItal"/>
              </a:rPr>
              <a:t>K </a:t>
            </a:r>
            <a:r>
              <a:rPr lang="en-US" dirty="0">
                <a:latin typeface="NimbusRomNo9L-Regu"/>
              </a:rPr>
              <a:t>kernels applied to the input volume. </a:t>
            </a:r>
            <a:r>
              <a:rPr lang="en-US" dirty="0">
                <a:latin typeface="NimbusRomNo9L-Medi"/>
              </a:rPr>
              <a:t>Middle: </a:t>
            </a:r>
            <a:r>
              <a:rPr lang="en-US" dirty="0">
                <a:latin typeface="NimbusRomNo9L-Regu"/>
              </a:rPr>
              <a:t>Each of the </a:t>
            </a:r>
            <a:r>
              <a:rPr lang="en-US" dirty="0">
                <a:latin typeface="NimbusRomNo9L-ReguItal"/>
              </a:rPr>
              <a:t>K </a:t>
            </a:r>
            <a:r>
              <a:rPr lang="en-US" dirty="0">
                <a:latin typeface="NimbusRomNo9L-Regu"/>
              </a:rPr>
              <a:t>kernels is convolved with the input volume. </a:t>
            </a:r>
          </a:p>
          <a:p>
            <a:r>
              <a:rPr lang="en-US" dirty="0">
                <a:latin typeface="NimbusRomNo9L-Medi"/>
              </a:rPr>
              <a:t>Right: </a:t>
            </a:r>
            <a:r>
              <a:rPr lang="en-US" dirty="0">
                <a:latin typeface="NimbusRomNo9L-Regu"/>
              </a:rPr>
              <a:t>Each kernel produces an 2D output, called an 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activation map(feature map)</a:t>
            </a:r>
            <a:r>
              <a:rPr lang="en-US" dirty="0">
                <a:latin typeface="NimbusRomNo9L-Regu"/>
              </a:rPr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8DFAE-66B4-4B19-88E8-EEB95C5FAD2F}"/>
              </a:ext>
            </a:extLst>
          </p:cNvPr>
          <p:cNvSpPr/>
          <p:nvPr/>
        </p:nvSpPr>
        <p:spPr>
          <a:xfrm>
            <a:off x="212778" y="57886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https://towardsdatascience.com/simple-introduction-to-convolutional-neural-networks-cdf8d3077bac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1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7287-8658-4CED-8886-C42DCFFF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F624E-E2FD-4026-B6BC-3DE3A9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Lab2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Layer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ResNet18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CIFAR-10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Sample code introduction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C6C5F2-317C-441F-979F-36C2392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6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55ACE-1DC7-4BB3-A94D-7A7E3CF3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E662CA-E193-4247-BE85-8BD75EA82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817440"/>
            <a:ext cx="11802203" cy="4926868"/>
          </a:xfrm>
        </p:spPr>
        <p:txBody>
          <a:bodyPr/>
          <a:lstStyle/>
          <a:p>
            <a:r>
              <a:rPr lang="en-US" altLang="zh-TW" dirty="0"/>
              <a:t>Why do we use CNN instead of NN?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reduce the number of parameters(shared weights)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accelerate execution time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zh-TW" dirty="0">
                <a:latin typeface="Arial"/>
                <a:ea typeface="微軟正黑體"/>
                <a:cs typeface="Arial"/>
              </a:rPr>
              <a:t>combine image features</a:t>
            </a:r>
            <a:endParaRPr lang="en-US" altLang="zh-TW" sz="2000" dirty="0"/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zh-TW" dirty="0"/>
              <a:t>No longer need experts to design convolutional kernels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45AF2A-69DC-49B8-A416-B1B2BEB7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Picture 2" descr="https://miro.medium.com/max/1122/1*0rTv7bUJbpsEceQ9Ksz6iA.png">
            <a:extLst>
              <a:ext uri="{FF2B5EF4-FFF2-40B4-BE49-F238E27FC236}">
                <a16:creationId xmlns:a16="http://schemas.microsoft.com/office/drawing/2014/main" id="{1E47255B-144E-480C-9CDC-3EA80C85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39" y="3426028"/>
            <a:ext cx="3112714" cy="2363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6E771-4505-B045-36CA-BA4D7BD53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0" y="2962044"/>
            <a:ext cx="4483526" cy="32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48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B4428-1821-4E15-A80E-AC75DDAD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585D8E-F3DF-4A77-A83B-DCF5AB92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305119"/>
            <a:ext cx="11802203" cy="526985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Calculation of parameters, take </a:t>
            </a:r>
            <a:r>
              <a:rPr lang="en-US" altLang="zh-TW" dirty="0" err="1"/>
              <a:t>LeNet</a:t>
            </a:r>
            <a:r>
              <a:rPr lang="en-US" altLang="zh-TW" dirty="0"/>
              <a:t> for example: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 Output width of conv layer:</a:t>
            </a:r>
          </a:p>
          <a:p>
            <a:pPr marL="0" indent="0">
              <a:buNone/>
            </a:pPr>
            <a:r>
              <a:rPr lang="en-US" altLang="zh-TW" i="1" dirty="0"/>
              <a:t>	= ((28–5+2*0) / 1) +1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24 (conv layer output width)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Number of neurons/units within the conv layer</a:t>
            </a:r>
          </a:p>
          <a:p>
            <a:pPr marL="0" indent="0">
              <a:buNone/>
            </a:pPr>
            <a:r>
              <a:rPr lang="en-US" altLang="zh-TW" i="1" dirty="0"/>
              <a:t>	= output height * output width * number of feature maps(channels)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24x24x6 (conv output volume)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3,456 units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Number of training parameters or weights within the conv layer (</a:t>
            </a:r>
            <a:r>
              <a:rPr lang="en-US" altLang="zh-TW" dirty="0">
                <a:solidFill>
                  <a:srgbClr val="FF0000"/>
                </a:solidFill>
              </a:rPr>
              <a:t>without</a:t>
            </a:r>
            <a:r>
              <a:rPr lang="en-US" altLang="zh-TW" dirty="0"/>
              <a:t> weight sharing)</a:t>
            </a:r>
          </a:p>
          <a:p>
            <a:pPr marL="0" indent="0">
              <a:buNone/>
            </a:pPr>
            <a:r>
              <a:rPr lang="en-US" altLang="zh-TW" i="1" dirty="0"/>
              <a:t>	= 3456* ((5 * 5 * 1) + 1 bias)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‭</a:t>
            </a:r>
            <a:r>
              <a:rPr lang="en-US" altLang="zh-TW" i="1" dirty="0">
                <a:solidFill>
                  <a:srgbClr val="FF0000"/>
                </a:solidFill>
              </a:rPr>
              <a:t>89,856</a:t>
            </a:r>
            <a:r>
              <a:rPr lang="en-US" altLang="zh-TW" i="1" dirty="0"/>
              <a:t>‬ weights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 Number of training parameters or weights with weight sharing (with weight sharing)</a:t>
            </a:r>
          </a:p>
          <a:p>
            <a:pPr marL="0" indent="0">
              <a:buNone/>
            </a:pPr>
            <a:r>
              <a:rPr lang="en-US" altLang="zh-TW" i="1" dirty="0"/>
              <a:t>	= 6*((5*5*1) + 1 bias)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= </a:t>
            </a:r>
            <a:r>
              <a:rPr lang="en-US" altLang="zh-TW" dirty="0">
                <a:solidFill>
                  <a:srgbClr val="FF0000"/>
                </a:solidFill>
              </a:rPr>
              <a:t>156</a:t>
            </a:r>
            <a:r>
              <a:rPr lang="en-US" altLang="zh-TW" dirty="0"/>
              <a:t> weights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593FDA-79BA-4239-B361-96ED45EC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CA914CB-AC1F-4B1D-99B7-5268407505C8}"/>
              </a:ext>
            </a:extLst>
          </p:cNvPr>
          <p:cNvGrpSpPr/>
          <p:nvPr/>
        </p:nvGrpSpPr>
        <p:grpSpPr>
          <a:xfrm>
            <a:off x="7155212" y="1083213"/>
            <a:ext cx="4749376" cy="3206364"/>
            <a:chOff x="7155212" y="1083213"/>
            <a:chExt cx="4749376" cy="320636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87DA5DB-3881-48E0-A32F-3EB98A788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64" t="10852" b="2028"/>
            <a:stretch/>
          </p:blipFill>
          <p:spPr>
            <a:xfrm>
              <a:off x="9860654" y="1083213"/>
              <a:ext cx="2043934" cy="320636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432BE6-8B22-4C68-A51A-2780FD46F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18" r="59581" b="2028"/>
            <a:stretch/>
          </p:blipFill>
          <p:spPr>
            <a:xfrm>
              <a:off x="7155212" y="1093042"/>
              <a:ext cx="2705442" cy="3196535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DCBF053-078E-4EEC-A96E-B08442595740}"/>
              </a:ext>
            </a:extLst>
          </p:cNvPr>
          <p:cNvSpPr/>
          <p:nvPr/>
        </p:nvSpPr>
        <p:spPr>
          <a:xfrm>
            <a:off x="6270171" y="605175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>
                <a:hlinkClick r:id="rId4"/>
              </a:rPr>
              <a:t>https://towardsdatascience.com/understanding-parameter-sharing-or-weights-replication-within-convolutional-neural-networks-cc26db7b645a</a:t>
            </a:r>
            <a:endParaRPr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C9632E-5F4D-4529-BDDD-1259BE3EF98F}"/>
              </a:ext>
            </a:extLst>
          </p:cNvPr>
          <p:cNvSpPr txBox="1"/>
          <p:nvPr/>
        </p:nvSpPr>
        <p:spPr>
          <a:xfrm>
            <a:off x="8348113" y="1678320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channels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1E44F9-F497-4BFF-9669-82AA099D2947}"/>
              </a:ext>
            </a:extLst>
          </p:cNvPr>
          <p:cNvSpPr txBox="1"/>
          <p:nvPr/>
        </p:nvSpPr>
        <p:spPr>
          <a:xfrm>
            <a:off x="7882533" y="1973939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kernel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7F90D8-5635-4C75-A409-19F5133910EE}"/>
              </a:ext>
            </a:extLst>
          </p:cNvPr>
          <p:cNvSpPr txBox="1"/>
          <p:nvPr/>
        </p:nvSpPr>
        <p:spPr>
          <a:xfrm>
            <a:off x="6965837" y="1330658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0D03F6-E4A7-4905-B9D6-9B22F0BA8816}"/>
              </a:ext>
            </a:extLst>
          </p:cNvPr>
          <p:cNvSpPr txBox="1"/>
          <p:nvPr/>
        </p:nvSpPr>
        <p:spPr>
          <a:xfrm>
            <a:off x="6931313" y="1973055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14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45341-04C5-4150-B623-B634834C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3. Layers introduction – Convolution layer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AAFADE-A7D1-43D5-A6BC-C00841E7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70FB6D4-4ED2-4403-8F69-4D127915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305119"/>
            <a:ext cx="11802203" cy="526985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Calculation of parameters, take </a:t>
            </a:r>
            <a:r>
              <a:rPr lang="en-US" altLang="zh-TW" dirty="0" err="1"/>
              <a:t>AlexNet</a:t>
            </a:r>
            <a:r>
              <a:rPr lang="en-US" altLang="zh-TW" dirty="0"/>
              <a:t> for example: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1. Output width of conv layer:</a:t>
            </a:r>
          </a:p>
          <a:p>
            <a:pPr marL="0" indent="0">
              <a:buNone/>
            </a:pPr>
            <a:r>
              <a:rPr lang="en-US" altLang="zh-TW" i="1" dirty="0"/>
              <a:t>	= ((227–11) / 4) +1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55 (conv layer output width)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Number of neurons/units within the conv layer</a:t>
            </a:r>
          </a:p>
          <a:p>
            <a:pPr marL="0" indent="0">
              <a:buNone/>
            </a:pPr>
            <a:r>
              <a:rPr lang="en-US" altLang="zh-TW" i="1" dirty="0"/>
              <a:t>	= output height * output width * number of feature maps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55x55x96 (conv output volume)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290,400 units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Number of training parameters or weights within the conv layer (</a:t>
            </a:r>
            <a:r>
              <a:rPr lang="en-US" altLang="zh-TW" dirty="0">
                <a:solidFill>
                  <a:srgbClr val="FF0000"/>
                </a:solidFill>
              </a:rPr>
              <a:t>without</a:t>
            </a:r>
            <a:r>
              <a:rPr lang="en-US" altLang="zh-TW" dirty="0"/>
              <a:t> weight sharing)</a:t>
            </a:r>
          </a:p>
          <a:p>
            <a:pPr marL="0" indent="0">
              <a:buNone/>
            </a:pPr>
            <a:r>
              <a:rPr lang="en-US" altLang="zh-TW" i="1" dirty="0"/>
              <a:t>	= 290400 * ((11 * 11 * 3) + 1 bias)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i="1" dirty="0"/>
              <a:t>	= ‭</a:t>
            </a:r>
            <a:r>
              <a:rPr lang="en-US" altLang="zh-TW" i="1" dirty="0">
                <a:solidFill>
                  <a:srgbClr val="FF0000"/>
                </a:solidFill>
              </a:rPr>
              <a:t>105,415,600</a:t>
            </a:r>
            <a:r>
              <a:rPr lang="en-US" altLang="zh-TW" i="1" dirty="0"/>
              <a:t>‬ weights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4. Number of training parameters or weights with weight sharing (with weight sharing)</a:t>
            </a:r>
          </a:p>
          <a:p>
            <a:pPr marL="0" indent="0">
              <a:buNone/>
            </a:pPr>
            <a:r>
              <a:rPr lang="en-US" altLang="zh-TW" i="1" dirty="0"/>
              <a:t>	= 96*((11*11*3) + 1 bias)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= </a:t>
            </a:r>
            <a:r>
              <a:rPr lang="en-US" altLang="zh-TW" dirty="0">
                <a:solidFill>
                  <a:srgbClr val="FF0000"/>
                </a:solidFill>
              </a:rPr>
              <a:t>34,944</a:t>
            </a:r>
            <a:r>
              <a:rPr lang="en-US" altLang="zh-TW" dirty="0"/>
              <a:t> weights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79D891-417E-49DD-A20A-8A7EAA27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26" y="1073080"/>
            <a:ext cx="4515580" cy="31977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571BA3-8458-45F9-8529-32B301199FED}"/>
              </a:ext>
            </a:extLst>
          </p:cNvPr>
          <p:cNvSpPr txBox="1"/>
          <p:nvPr/>
        </p:nvSpPr>
        <p:spPr>
          <a:xfrm>
            <a:off x="8120621" y="1678929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channels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3D8695-1944-4260-9A58-C95A80E7F168}"/>
              </a:ext>
            </a:extLst>
          </p:cNvPr>
          <p:cNvSpPr txBox="1"/>
          <p:nvPr/>
        </p:nvSpPr>
        <p:spPr>
          <a:xfrm>
            <a:off x="7655041" y="1974548"/>
            <a:ext cx="125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kernel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9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Layers introduction – Pooling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BBBFC-76DA-46B0-BD2E-596184D5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083213"/>
            <a:ext cx="11802203" cy="5148775"/>
          </a:xfrm>
        </p:spPr>
        <p:txBody>
          <a:bodyPr/>
          <a:lstStyle/>
          <a:p>
            <a:r>
              <a:rPr lang="en-US" altLang="zh-TW" dirty="0"/>
              <a:t>To reduce model dimensionality by sliding window approach.</a:t>
            </a:r>
          </a:p>
          <a:p>
            <a:pPr marL="457200" lvl="1" indent="0">
              <a:buNone/>
            </a:pPr>
            <a:r>
              <a:rPr lang="en-US" altLang="zh-TW" dirty="0"/>
              <a:t>-Max pooling: Discard unnecessary or noisy features.</a:t>
            </a:r>
          </a:p>
          <a:p>
            <a:pPr marL="457200" lvl="1" indent="0">
              <a:buNone/>
            </a:pPr>
            <a:r>
              <a:rPr lang="en-US" altLang="zh-TW" dirty="0"/>
              <a:t>-Average pooling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6742C0-DCFF-4943-BC67-D2EA0C9D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19" y="3012161"/>
            <a:ext cx="2966852" cy="228704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6DD2BA8-B79B-427B-90A7-10CAA5EE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85" y="2585450"/>
            <a:ext cx="3952043" cy="314046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01E92426-98B4-4357-B5FD-36E3F3174C9A}"/>
              </a:ext>
            </a:extLst>
          </p:cNvPr>
          <p:cNvSpPr txBox="1"/>
          <p:nvPr/>
        </p:nvSpPr>
        <p:spPr>
          <a:xfrm>
            <a:off x="731216" y="5407092"/>
            <a:ext cx="2601157" cy="38174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ctr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Pooling layer size (2,2), stride = 2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58E8463-0294-4BEC-83C4-F31E4D3FC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060" y="3180375"/>
            <a:ext cx="2038350" cy="207645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642233B-B5DF-4C41-9C0C-9DF40C7EA3D2}"/>
              </a:ext>
            </a:extLst>
          </p:cNvPr>
          <p:cNvSpPr txBox="1"/>
          <p:nvPr/>
        </p:nvSpPr>
        <p:spPr>
          <a:xfrm>
            <a:off x="3774776" y="5299203"/>
            <a:ext cx="3952043" cy="38174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pooling layer with size=(3,3), stride=1, padding=0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2404299-A5B2-4FAF-A803-EAF393605F20}"/>
              </a:ext>
            </a:extLst>
          </p:cNvPr>
          <p:cNvSpPr txBox="1"/>
          <p:nvPr/>
        </p:nvSpPr>
        <p:spPr>
          <a:xfrm>
            <a:off x="8027179" y="5850248"/>
            <a:ext cx="3952043" cy="38174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 pooling layer with size=(2,2), stride=2, padding=0</a:t>
            </a:r>
          </a:p>
        </p:txBody>
      </p:sp>
    </p:spTree>
    <p:extLst>
      <p:ext uri="{BB962C8B-B14F-4D97-AF65-F5344CB8AC3E}">
        <p14:creationId xmlns:p14="http://schemas.microsoft.com/office/powerpoint/2010/main" val="170573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95E37-EB75-4756-98D0-CC293D6B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9" y="140043"/>
            <a:ext cx="11125981" cy="94317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3. </a:t>
            </a:r>
            <a:r>
              <a:rPr lang="en-US" altLang="zh-TW" sz="4000" dirty="0"/>
              <a:t>Layers introduction – Batch normalization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BBBFC-76DA-46B0-BD2E-596184D5A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896113"/>
            <a:ext cx="11802203" cy="5335876"/>
          </a:xfrm>
        </p:spPr>
        <p:txBody>
          <a:bodyPr/>
          <a:lstStyle/>
          <a:p>
            <a:r>
              <a:rPr lang="en-US" altLang="zh-TW" dirty="0"/>
              <a:t>Efficiently normalize based on loaded batch data.</a:t>
            </a:r>
          </a:p>
          <a:p>
            <a:r>
              <a:rPr lang="en-US" altLang="zh-TW" dirty="0"/>
              <a:t>Train faster with bigger learning rate by avoiding covariant problem.</a:t>
            </a:r>
          </a:p>
          <a:p>
            <a:r>
              <a:rPr lang="en-US" altLang="zh-TW" dirty="0"/>
              <a:t>Avoiding vanishing gradients especially effective for sigmoid, tanh.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F3CB2-3C16-45B0-9CD9-13C1E65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E17FF7-CE4B-496B-9C6A-3D01F45F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53" y="2687179"/>
            <a:ext cx="4465608" cy="29276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1AB12B-9940-4440-9CF8-B7FF375A6382}"/>
              </a:ext>
            </a:extLst>
          </p:cNvPr>
          <p:cNvSpPr/>
          <p:nvPr/>
        </p:nvSpPr>
        <p:spPr>
          <a:xfrm>
            <a:off x="318989" y="6066160"/>
            <a:ext cx="718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NTU Professor Lee’ s ML: </a:t>
            </a:r>
            <a:r>
              <a:rPr lang="zh-TW" altLang="en-US" dirty="0">
                <a:hlinkClick r:id="rId3"/>
              </a:rPr>
              <a:t>https://www.youtube.com/watch?v=BZh1ltr5Rkg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78F8C-C100-4264-98A0-213391D3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0" y="2687179"/>
            <a:ext cx="4901184" cy="30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739A0-2D64-44CB-9C60-47017B9F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 Layers introduction – Dropout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DA449B-2B07-4375-8580-CE17E7424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generalize the model by randomly dropping multiple redundant nodes.</a:t>
            </a:r>
          </a:p>
          <a:p>
            <a:r>
              <a:rPr lang="en-US" altLang="zh-TW" dirty="0"/>
              <a:t>Usually placed between fully-connected layers.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7E93EE-1BE5-41FE-A3CB-80F73452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69BEEA1-4EA7-4149-B52B-F0D27189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15" y="2799153"/>
            <a:ext cx="9267825" cy="256222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D9BD5E1-C229-4A31-AE6B-09BF5A6A8714}"/>
              </a:ext>
            </a:extLst>
          </p:cNvPr>
          <p:cNvSpPr/>
          <p:nvPr/>
        </p:nvSpPr>
        <p:spPr>
          <a:xfrm>
            <a:off x="1635823" y="5454503"/>
            <a:ext cx="9267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NimbusRomNo9L-Medi"/>
              </a:rPr>
              <a:t>Left: </a:t>
            </a:r>
            <a:r>
              <a:rPr lang="en-US" sz="1200" dirty="0">
                <a:latin typeface="NimbusRomNo9L-Regu"/>
              </a:rPr>
              <a:t>Two layers of a neural network that are fully-connected with no dropout. </a:t>
            </a:r>
            <a:r>
              <a:rPr lang="en-US" sz="1200" dirty="0">
                <a:latin typeface="NimbusRomNo9L-Medi"/>
              </a:rPr>
              <a:t>Right: </a:t>
            </a:r>
            <a:r>
              <a:rPr lang="en-US" sz="1200" dirty="0">
                <a:latin typeface="NimbusRomNo9L-Regu"/>
              </a:rPr>
              <a:t>The same two layers after dropping 50% of the connections.</a:t>
            </a:r>
            <a:endParaRPr lang="en-US" sz="1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DE429A-F3DF-42CB-94A4-E7FDEBCC396B}"/>
              </a:ext>
            </a:extLst>
          </p:cNvPr>
          <p:cNvSpPr/>
          <p:nvPr/>
        </p:nvSpPr>
        <p:spPr>
          <a:xfrm>
            <a:off x="5769549" y="576542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 = 0.5 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807D5F-176C-421B-B2AB-01E24DC86EF7}"/>
              </a:ext>
            </a:extLst>
          </p:cNvPr>
          <p:cNvSpPr/>
          <p:nvPr/>
        </p:nvSpPr>
        <p:spPr>
          <a:xfrm>
            <a:off x="2735476" y="5765427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Connections: </a:t>
            </a:r>
            <a:r>
              <a:rPr lang="en-US" altLang="zh-TW" dirty="0">
                <a:solidFill>
                  <a:srgbClr val="FF0000"/>
                </a:solidFill>
              </a:rPr>
              <a:t>12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6AE5E5-1F14-497B-8B31-9DD760432201}"/>
              </a:ext>
            </a:extLst>
          </p:cNvPr>
          <p:cNvSpPr/>
          <p:nvPr/>
        </p:nvSpPr>
        <p:spPr>
          <a:xfrm>
            <a:off x="7976473" y="5765427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Connections: </a:t>
            </a:r>
            <a:r>
              <a:rPr lang="en-US" altLang="zh-TW" dirty="0">
                <a:solidFill>
                  <a:srgbClr val="FF0000"/>
                </a:solidFill>
              </a:rPr>
              <a:t>6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8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07D27-932A-43C4-B179-83AA8CCB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Layers introduction – Flatten layer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90A610-B472-45A0-B16D-413B2733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2456180"/>
            <a:ext cx="6267450" cy="344805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BF0FB6-E10D-4DC3-A692-5377CBDA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49D1ADE-AD7E-47AF-9173-7DBA42F772C3}"/>
              </a:ext>
            </a:extLst>
          </p:cNvPr>
          <p:cNvSpPr txBox="1">
            <a:spLocks/>
          </p:cNvSpPr>
          <p:nvPr/>
        </p:nvSpPr>
        <p:spPr>
          <a:xfrm>
            <a:off x="212778" y="815926"/>
            <a:ext cx="11802203" cy="5226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Flatten layer is used to make the multidimensional input one-dimensional, commonly used in the transition from the convolution layer to the full connected layer.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379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9E5CA0-399A-4BD5-AEEE-A80CE4DE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Layers introduction – FC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CB1D6-55E2-4F98-8155-7940FB60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005840"/>
            <a:ext cx="11802203" cy="5226148"/>
          </a:xfrm>
        </p:spPr>
        <p:txBody>
          <a:bodyPr/>
          <a:lstStyle/>
          <a:p>
            <a:r>
              <a:rPr lang="en-US" altLang="zh-TW" dirty="0"/>
              <a:t>Fully connected layer.</a:t>
            </a:r>
          </a:p>
          <a:p>
            <a:r>
              <a:rPr lang="en-US" altLang="zh-TW" dirty="0"/>
              <a:t>Each neuron in the dense layer receives input from all neurons of its previous layer, where neurons of the dense layer perform matrix-vector multiplication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0D3AA-EEFB-44CD-86E7-C97CDF55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Picture 2" descr="Fully Connected Layers in Convolutional Neural Networks: The ...">
            <a:extLst>
              <a:ext uri="{FF2B5EF4-FFF2-40B4-BE49-F238E27FC236}">
                <a16:creationId xmlns:a16="http://schemas.microsoft.com/office/drawing/2014/main" id="{061B56A9-CF82-47A1-B00C-08F1EDFA0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8803" r="5204" b="9533"/>
          <a:stretch/>
        </p:blipFill>
        <p:spPr bwMode="auto">
          <a:xfrm>
            <a:off x="1436914" y="3432240"/>
            <a:ext cx="4101738" cy="2266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37A0CC-4B83-41B2-8C2A-1930D4FFFCC4}"/>
              </a:ext>
            </a:extLst>
          </p:cNvPr>
          <p:cNvSpPr/>
          <p:nvPr/>
        </p:nvSpPr>
        <p:spPr>
          <a:xfrm>
            <a:off x="9318171" y="4897156"/>
            <a:ext cx="2873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https://www.tensorflow.org/api_docs/python/tf/keras/layers/Dense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CAB1F5-8140-00D0-F4F3-87C5E0F4AF5A}"/>
              </a:ext>
            </a:extLst>
          </p:cNvPr>
          <p:cNvSpPr txBox="1"/>
          <p:nvPr/>
        </p:nvSpPr>
        <p:spPr>
          <a:xfrm>
            <a:off x="2078665" y="5994938"/>
            <a:ext cx="613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rgbClr val="00108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self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.fc1 = </a:t>
            </a:r>
            <a:r>
              <a:rPr lang="en-US" altLang="zh-TW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nn.Linear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4096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10</a:t>
            </a:r>
            <a:r>
              <a:rPr lang="en-US" altLang="zh-TW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560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02620f0ff_0_44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Image normalization</a:t>
            </a:r>
            <a:endParaRPr dirty="0"/>
          </a:p>
        </p:txBody>
      </p:sp>
      <p:sp>
        <p:nvSpPr>
          <p:cNvPr id="127" name="Google Shape;127;g1602620f0ff_0_44"/>
          <p:cNvSpPr txBox="1">
            <a:spLocks noGrp="1"/>
          </p:cNvSpPr>
          <p:nvPr>
            <p:ph type="body" idx="1"/>
          </p:nvPr>
        </p:nvSpPr>
        <p:spPr>
          <a:xfrm>
            <a:off x="194850" y="1083250"/>
            <a:ext cx="11802300" cy="5191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min/max normalization: 縮到0~1或-1~1之間，通常是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</a:rPr>
              <a:t>input </a:t>
            </a:r>
            <a:r>
              <a:rPr lang="en-US" sz="2400" dirty="0" err="1">
                <a:solidFill>
                  <a:srgbClr val="FF0000"/>
                </a:solidFill>
                <a:highlight>
                  <a:srgbClr val="FFFFFF"/>
                </a:highlight>
              </a:rPr>
              <a:t>range已知的情況</a:t>
            </a:r>
            <a:r>
              <a:rPr lang="en-US" sz="2400" dirty="0" err="1">
                <a:highlight>
                  <a:srgbClr val="FFFFFF"/>
                </a:highlight>
              </a:rPr>
              <a:t>可用</a:t>
            </a:r>
            <a:r>
              <a:rPr lang="en-US" sz="2400" dirty="0">
                <a:highlight>
                  <a:srgbClr val="FFFFFF"/>
                </a:highlight>
              </a:rPr>
              <a:t>，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FFFF"/>
                </a:highlight>
              </a:rPr>
              <a:t>output = input / 255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highlight>
                <a:srgbClr val="FFFFFF"/>
              </a:highlight>
            </a:endParaRPr>
          </a:p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4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Char char="●"/>
            </a:pPr>
            <a:r>
              <a:rPr lang="en-US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transforms.ToTensor</a:t>
            </a:r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</a:rPr>
              <a:t>(): range(0, 255) -&gt; range(0.0, 1.0)</a:t>
            </a:r>
            <a:endParaRPr sz="2400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73239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1602620f0ff_0_44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29" name="Google Shape;129;g1602620f0ff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75" y="1935638"/>
            <a:ext cx="3581400" cy="9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49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38607bfb4_0_3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zh-TW" dirty="0"/>
              <a:t>Image normalization</a:t>
            </a:r>
            <a:endParaRPr dirty="0"/>
          </a:p>
        </p:txBody>
      </p:sp>
      <p:sp>
        <p:nvSpPr>
          <p:cNvPr id="136" name="Google Shape;136;g1638607bfb4_0_3"/>
          <p:cNvSpPr txBox="1">
            <a:spLocks noGrp="1"/>
          </p:cNvSpPr>
          <p:nvPr>
            <p:ph type="body" idx="1"/>
          </p:nvPr>
        </p:nvSpPr>
        <p:spPr>
          <a:xfrm>
            <a:off x="177019" y="1168400"/>
            <a:ext cx="11802300" cy="51227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30200">
              <a:lnSpc>
                <a:spcPct val="100000"/>
              </a:lnSpc>
              <a:spcBef>
                <a:spcPts val="0"/>
              </a:spcBef>
              <a:buSzPts val="1600"/>
              <a:buFont typeface="Arial"/>
              <a:buChar char="●"/>
            </a:pPr>
            <a:r>
              <a:rPr lang="en-US" altLang="zh-TW" sz="2400" dirty="0"/>
              <a:t>Standardization:</a:t>
            </a:r>
            <a:r>
              <a:rPr lang="zh-TW" altLang="en-US" sz="2400" dirty="0"/>
              <a:t> 將</a:t>
            </a:r>
            <a:r>
              <a:rPr lang="en-US" sz="2400" dirty="0"/>
              <a:t>sampled dataset</a:t>
            </a:r>
            <a:r>
              <a:rPr lang="zh-TW" altLang="en-US" sz="2400" dirty="0"/>
              <a:t>的</a:t>
            </a:r>
            <a:r>
              <a:rPr lang="en-US" sz="2400" dirty="0"/>
              <a:t>mean</a:t>
            </a:r>
            <a:r>
              <a:rPr lang="zh-TW" altLang="en-US" sz="2400" dirty="0"/>
              <a:t>和</a:t>
            </a:r>
            <a:r>
              <a:rPr lang="en-US" sz="2400" dirty="0" err="1"/>
              <a:t>std</a:t>
            </a:r>
            <a:r>
              <a:rPr lang="zh-TW" altLang="en-US" sz="2400" dirty="0"/>
              <a:t>轉換成接近於</a:t>
            </a:r>
            <a:r>
              <a:rPr lang="en-US" altLang="zh-TW" sz="2400" dirty="0"/>
              <a:t>0</a:t>
            </a:r>
            <a:r>
              <a:rPr lang="zh-TW" altLang="en-US" sz="2400" dirty="0"/>
              <a:t>和</a:t>
            </a:r>
            <a:r>
              <a:rPr lang="en-US" altLang="zh-TW" sz="2400" dirty="0"/>
              <a:t>1</a:t>
            </a:r>
            <a:r>
              <a:rPr lang="zh-TW" altLang="en-US" sz="2400" dirty="0"/>
              <a:t>，以此</a:t>
            </a:r>
            <a:r>
              <a:rPr lang="en-US" altLang="zh-TW" sz="2400" dirty="0" err="1"/>
              <a:t>減少偏差，避免被某部分資料支配</a:t>
            </a:r>
            <a:r>
              <a:rPr lang="zh-TW" altLang="en-US" sz="2400" dirty="0"/>
              <a:t>，通常是用在</a:t>
            </a:r>
            <a:r>
              <a:rPr lang="en-US" sz="2400" dirty="0">
                <a:solidFill>
                  <a:srgbClr val="FF0000"/>
                </a:solidFill>
              </a:rPr>
              <a:t>Input range</a:t>
            </a:r>
            <a:r>
              <a:rPr lang="zh-TW" altLang="en-US" sz="2400" dirty="0">
                <a:solidFill>
                  <a:srgbClr val="FF0000"/>
                </a:solidFill>
              </a:rPr>
              <a:t>未知的情況</a:t>
            </a:r>
            <a:r>
              <a:rPr lang="zh-TW" altLang="en-US" sz="2400" dirty="0"/>
              <a:t>，以採樣的方式來取得。</a:t>
            </a:r>
            <a:endParaRPr lang="en-US" altLang="zh-TW" sz="2400" dirty="0"/>
          </a:p>
          <a:p>
            <a:pPr marL="127000" indent="0">
              <a:lnSpc>
                <a:spcPct val="100000"/>
              </a:lnSpc>
              <a:spcBef>
                <a:spcPts val="0"/>
              </a:spcBef>
              <a:buSzPts val="1600"/>
              <a:buNone/>
            </a:pPr>
            <a:endParaRPr sz="24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</a:rPr>
              <a:t>mean -&gt; 0 ：</a:t>
            </a:r>
            <a:r>
              <a:rPr lang="en-US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unbiased的data</a:t>
            </a:r>
            <a:r>
              <a:rPr lang="zh-TW" altLang="en-US" sz="2400" dirty="0">
                <a:solidFill>
                  <a:srgbClr val="242424"/>
                </a:solidFill>
                <a:highlight>
                  <a:srgbClr val="FFFFFF"/>
                </a:highlight>
              </a:rPr>
              <a:t>更有利於</a:t>
            </a:r>
            <a:r>
              <a:rPr lang="en-US" altLang="zh-TW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model</a:t>
            </a:r>
            <a:r>
              <a:rPr lang="en-US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學</a:t>
            </a:r>
            <a:r>
              <a:rPr lang="zh-TW" altLang="en-US" sz="2400" dirty="0">
                <a:solidFill>
                  <a:srgbClr val="242424"/>
                </a:solidFill>
                <a:highlight>
                  <a:srgbClr val="FFFFFF"/>
                </a:highlight>
              </a:rPr>
              <a:t>習</a:t>
            </a:r>
            <a:endParaRPr lang="en-US" sz="2400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sz="2400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std</a:t>
            </a:r>
            <a:r>
              <a:rPr lang="en-US" sz="2400" dirty="0">
                <a:solidFill>
                  <a:srgbClr val="242424"/>
                </a:solidFill>
                <a:highlight>
                  <a:srgbClr val="FFFFFF"/>
                </a:highlight>
              </a:rPr>
              <a:t> -&gt; 1 ：</a:t>
            </a:r>
            <a:r>
              <a:rPr lang="en-US" sz="2400" dirty="0" err="1">
                <a:solidFill>
                  <a:srgbClr val="242424"/>
                </a:solidFill>
                <a:highlight>
                  <a:srgbClr val="FFFFFF"/>
                </a:highlight>
              </a:rPr>
              <a:t>減緩梯度消失和梯度爆炸</a:t>
            </a:r>
            <a:endParaRPr lang="en-US" sz="2400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2400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sz="2400" dirty="0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sp>
        <p:nvSpPr>
          <p:cNvPr id="137" name="Google Shape;137;g1638607bfb4_0_3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3FBE5-89DA-8314-49C4-16365393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97" y="3798076"/>
            <a:ext cx="7772400" cy="24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7287-8658-4CED-8886-C42DCFFF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F624E-E2FD-4026-B6BC-3DE3A9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Lab2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Layer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ResNet18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CIFAR-10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Sample code introduction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C6C5F2-317C-441F-979F-36C2392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35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02620f0ff_0_0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Data augmentation</a:t>
            </a:r>
            <a:endParaRPr dirty="0"/>
          </a:p>
        </p:txBody>
      </p:sp>
      <p:sp>
        <p:nvSpPr>
          <p:cNvPr id="146" name="Google Shape;146;g1602620f0ff_0_0"/>
          <p:cNvSpPr txBox="1">
            <a:spLocks noGrp="1"/>
          </p:cNvSpPr>
          <p:nvPr>
            <p:ph type="body" idx="1"/>
          </p:nvPr>
        </p:nvSpPr>
        <p:spPr>
          <a:xfrm>
            <a:off x="177019" y="1154484"/>
            <a:ext cx="11802300" cy="5191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 err="1"/>
              <a:t>將圖片進行旋轉、調整大小、比例尺寸，或改變亮度色溫、翻轉、加入Gaussian</a:t>
            </a:r>
            <a:r>
              <a:rPr lang="en-US" sz="2400" dirty="0"/>
              <a:t> </a:t>
            </a:r>
            <a:r>
              <a:rPr lang="en-US" sz="2400" dirty="0" err="1"/>
              <a:t>noise等處理</a:t>
            </a:r>
            <a:endParaRPr lang="en-US" sz="2400" dirty="0"/>
          </a:p>
          <a:p>
            <a:pPr marL="457200" indent="-330200">
              <a:buSzPts val="1600"/>
              <a:buFont typeface="Arial" panose="020B0604020202020204" pitchFamily="34" charset="0"/>
              <a:buChar char="●"/>
            </a:pPr>
            <a:r>
              <a:rPr lang="en-US" altLang="zh-TW" sz="24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transforms.RandomHorizontalFlip</a:t>
            </a:r>
            <a:r>
              <a:rPr lang="en-US" altLang="zh-TW" sz="2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</a:t>
            </a:r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endParaRPr sz="2400" dirty="0"/>
          </a:p>
          <a:p>
            <a:pPr marL="457200" marR="1905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Transforming and augmenting images — </a:t>
            </a:r>
            <a:r>
              <a:rPr lang="en-US" sz="2400" u="sng" dirty="0" err="1">
                <a:solidFill>
                  <a:schemeClr val="hlink"/>
                </a:solidFill>
                <a:hlinkClick r:id="rId3"/>
              </a:rPr>
              <a:t>Torchvision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 main documentation</a:t>
            </a:r>
            <a:endParaRPr lang="en-US" sz="2400" u="sng" dirty="0">
              <a:solidFill>
                <a:schemeClr val="hlink"/>
              </a:solidFill>
            </a:endParaRPr>
          </a:p>
          <a:p>
            <a:pPr marL="457200" marR="1905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2400" dirty="0">
              <a:solidFill>
                <a:srgbClr val="273239"/>
              </a:solidFill>
            </a:endParaRPr>
          </a:p>
        </p:txBody>
      </p:sp>
      <p:sp>
        <p:nvSpPr>
          <p:cNvPr id="147" name="Google Shape;147;g1602620f0ff_0_0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48" name="Google Shape;148;g1602620f0f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26" y="3493725"/>
            <a:ext cx="3499036" cy="27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602620f0f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193" y="3399800"/>
            <a:ext cx="3499025" cy="279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602620f0f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9449" y="3531991"/>
            <a:ext cx="3359750" cy="26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602620f0ff_0_0"/>
          <p:cNvSpPr txBox="1"/>
          <p:nvPr/>
        </p:nvSpPr>
        <p:spPr>
          <a:xfrm>
            <a:off x="1997650" y="6043000"/>
            <a:ext cx="121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</a:rPr>
              <a:t>original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152" name="Google Shape;152;g1602620f0ff_0_0"/>
          <p:cNvSpPr txBox="1"/>
          <p:nvPr/>
        </p:nvSpPr>
        <p:spPr>
          <a:xfrm>
            <a:off x="5548800" y="6043000"/>
            <a:ext cx="217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</a:rPr>
              <a:t>standardization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153" name="Google Shape;153;g1602620f0ff_0_0"/>
          <p:cNvSpPr txBox="1"/>
          <p:nvPr/>
        </p:nvSpPr>
        <p:spPr>
          <a:xfrm>
            <a:off x="9789650" y="6043000"/>
            <a:ext cx="121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80000"/>
                </a:solidFill>
              </a:rPr>
              <a:t>rotation</a:t>
            </a:r>
            <a:endParaRPr sz="2000">
              <a:solidFill>
                <a:srgbClr val="98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19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07e89e2de_0_7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Learning rate and update strategy</a:t>
            </a:r>
            <a:endParaRPr dirty="0"/>
          </a:p>
        </p:txBody>
      </p:sp>
      <p:sp>
        <p:nvSpPr>
          <p:cNvPr id="157" name="Google Shape;157;g1607e89e2de_0_7"/>
          <p:cNvSpPr txBox="1">
            <a:spLocks noGrp="1"/>
          </p:cNvSpPr>
          <p:nvPr>
            <p:ph type="body" idx="1"/>
          </p:nvPr>
        </p:nvSpPr>
        <p:spPr>
          <a:xfrm>
            <a:off x="194844" y="1083245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訓練model時，若採用固定的learning</a:t>
            </a:r>
            <a:r>
              <a:rPr lang="en-US" sz="2400" dirty="0"/>
              <a:t> </a:t>
            </a:r>
            <a:r>
              <a:rPr lang="en-US" sz="2400" dirty="0" err="1"/>
              <a:t>rate，容易找到local</a:t>
            </a:r>
            <a:r>
              <a:rPr lang="en-US" sz="2400" dirty="0"/>
              <a:t> </a:t>
            </a:r>
            <a:r>
              <a:rPr lang="en-US" sz="2400" dirty="0" err="1"/>
              <a:t>minima而非global</a:t>
            </a:r>
            <a:r>
              <a:rPr lang="en-US" sz="2400" dirty="0"/>
              <a:t> minima</a:t>
            </a:r>
            <a:endParaRPr sz="2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1155CC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58" name="Google Shape;158;g1607e89e2de_0_7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59" name="Google Shape;159;g1607e89e2d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69" y="2544125"/>
            <a:ext cx="39052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3625790" y="3247254"/>
            <a:ext cx="400110" cy="11647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Training error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98953" y="5515925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Trainging</a:t>
            </a:r>
            <a:r>
              <a:rPr lang="en-US" altLang="zh-TW" dirty="0"/>
              <a:t> parameter(w)</a:t>
            </a:r>
            <a:endParaRPr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02620f0ff_0_11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Learning rate and update strategy</a:t>
            </a:r>
            <a:endParaRPr/>
          </a:p>
        </p:txBody>
      </p:sp>
      <p:sp>
        <p:nvSpPr>
          <p:cNvPr id="166" name="Google Shape;166;g1602620f0ff_0_11"/>
          <p:cNvSpPr txBox="1">
            <a:spLocks noGrp="1"/>
          </p:cNvSpPr>
          <p:nvPr>
            <p:ph type="body" idx="1"/>
          </p:nvPr>
        </p:nvSpPr>
        <p:spPr>
          <a:xfrm>
            <a:off x="194844" y="1083245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Learning Rate Decay : </a:t>
            </a:r>
            <a:r>
              <a:rPr lang="en-US" sz="2400" dirty="0" err="1"/>
              <a:t>通常在訓練一定epoch後，會對學習率進行衰減，從而讓model收斂得更好</a:t>
            </a:r>
            <a:endParaRPr lang="en-US"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Cyclical Learning Rates: </a:t>
            </a:r>
            <a:r>
              <a:rPr lang="en-US" sz="2400" dirty="0" err="1"/>
              <a:t>設定學習率的上下限後，讓學習率在一定範圍內衰降或增加，在遇到saddle</a:t>
            </a:r>
            <a:r>
              <a:rPr lang="en-US" sz="2400" dirty="0"/>
              <a:t> point</a:t>
            </a:r>
            <a:r>
              <a:rPr lang="zh-TW" altLang="en-US" sz="2400" dirty="0"/>
              <a:t>不會卡住</a:t>
            </a:r>
            <a:endParaRPr sz="2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1155CC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67" name="Google Shape;167;g1602620f0ff_0_11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169" name="Google Shape;169;g1602620f0ff_0_11"/>
          <p:cNvGrpSpPr/>
          <p:nvPr/>
        </p:nvGrpSpPr>
        <p:grpSpPr>
          <a:xfrm>
            <a:off x="307300" y="3940360"/>
            <a:ext cx="9265129" cy="2556191"/>
            <a:chOff x="490800" y="3960450"/>
            <a:chExt cx="8934600" cy="2330950"/>
          </a:xfrm>
        </p:grpSpPr>
        <p:pic>
          <p:nvPicPr>
            <p:cNvPr id="170" name="Google Shape;170;g1602620f0ff_0_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800" y="4122550"/>
              <a:ext cx="2955375" cy="19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1602620f0ff_0_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350" y="4076876"/>
              <a:ext cx="2808335" cy="202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1602620f0ff_0_11"/>
            <p:cNvPicPr preferRelativeResize="0"/>
            <p:nvPr/>
          </p:nvPicPr>
          <p:blipFill rotWithShape="1">
            <a:blip r:embed="rId5">
              <a:alphaModFix/>
            </a:blip>
            <a:srcRect t="9403"/>
            <a:stretch/>
          </p:blipFill>
          <p:spPr>
            <a:xfrm>
              <a:off x="6012900" y="3960450"/>
              <a:ext cx="3412500" cy="2330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075b02ce3_0_1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Batch size</a:t>
            </a:r>
            <a:endParaRPr dirty="0"/>
          </a:p>
        </p:txBody>
      </p:sp>
      <p:sp>
        <p:nvSpPr>
          <p:cNvPr id="179" name="Google Shape;179;g16075b02ce3_0_1"/>
          <p:cNvSpPr txBox="1">
            <a:spLocks noGrp="1"/>
          </p:cNvSpPr>
          <p:nvPr>
            <p:ph type="body" idx="1"/>
          </p:nvPr>
        </p:nvSpPr>
        <p:spPr>
          <a:xfrm>
            <a:off x="141944" y="1083245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0" name="Google Shape;180;g16075b02ce3_0_1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181" name="Google Shape;181;g16075b02ce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75" y="931425"/>
            <a:ext cx="8581225" cy="54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07e89e2de_0_22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Large batch </a:t>
            </a:r>
            <a:r>
              <a:rPr lang="en-US" dirty="0" err="1"/>
              <a:t>v.s</a:t>
            </a:r>
            <a:r>
              <a:rPr lang="en-US" dirty="0"/>
              <a:t>. small batch</a:t>
            </a:r>
            <a:endParaRPr dirty="0"/>
          </a:p>
        </p:txBody>
      </p:sp>
      <p:sp>
        <p:nvSpPr>
          <p:cNvPr id="188" name="Google Shape;188;g1607e89e2de_0_22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189" name="Google Shape;189;g1607e89e2de_0_22"/>
          <p:cNvPicPr preferRelativeResize="0"/>
          <p:nvPr/>
        </p:nvPicPr>
        <p:blipFill rotWithShape="1">
          <a:blip r:embed="rId3">
            <a:alphaModFix/>
          </a:blip>
          <a:srcRect l="51468"/>
          <a:stretch/>
        </p:blipFill>
        <p:spPr>
          <a:xfrm>
            <a:off x="6438400" y="3405951"/>
            <a:ext cx="3792475" cy="3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607e89e2de_0_22"/>
          <p:cNvPicPr preferRelativeResize="0"/>
          <p:nvPr/>
        </p:nvPicPr>
        <p:blipFill rotWithShape="1">
          <a:blip r:embed="rId3">
            <a:alphaModFix/>
          </a:blip>
          <a:srcRect r="48062"/>
          <a:stretch/>
        </p:blipFill>
        <p:spPr>
          <a:xfrm>
            <a:off x="428748" y="3408600"/>
            <a:ext cx="4058401" cy="3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607e89e2de_0_22"/>
          <p:cNvSpPr txBox="1">
            <a:spLocks noGrp="1"/>
          </p:cNvSpPr>
          <p:nvPr>
            <p:ph type="body" idx="1"/>
          </p:nvPr>
        </p:nvSpPr>
        <p:spPr>
          <a:xfrm>
            <a:off x="177019" y="1010786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Consider 20 example(N=20)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Batch size = N(Full batch)				Batch size = 1</a:t>
            </a:r>
            <a:endParaRPr dirty="0">
              <a:solidFill>
                <a:srgbClr val="1155CC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Update after</a:t>
            </a:r>
            <a:r>
              <a:rPr lang="en-US" dirty="0"/>
              <a:t> </a:t>
            </a:r>
            <a:r>
              <a:rPr lang="en-US" sz="2400" dirty="0"/>
              <a:t>seeing				Update for each example</a:t>
            </a:r>
            <a:endParaRPr sz="2400"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all 20 examples				Update 20 times in an epoch</a:t>
            </a:r>
            <a:endParaRPr sz="2400"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0D93A2-F020-48EB-B4A6-32923FDDD147}"/>
              </a:ext>
            </a:extLst>
          </p:cNvPr>
          <p:cNvSpPr txBox="1"/>
          <p:nvPr/>
        </p:nvSpPr>
        <p:spPr>
          <a:xfrm>
            <a:off x="7711885" y="4275614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Noisy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CB4665-AC14-4275-83B4-A533561ECBE3}"/>
              </a:ext>
            </a:extLst>
          </p:cNvPr>
          <p:cNvSpPr txBox="1"/>
          <p:nvPr/>
        </p:nvSpPr>
        <p:spPr>
          <a:xfrm>
            <a:off x="1961125" y="4275615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Stable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7;g1607e89e2de_0_7"/>
          <p:cNvSpPr txBox="1">
            <a:spLocks noGrp="1"/>
          </p:cNvSpPr>
          <p:nvPr>
            <p:ph type="body" idx="1"/>
          </p:nvPr>
        </p:nvSpPr>
        <p:spPr>
          <a:xfrm>
            <a:off x="177019" y="1190953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altLang="zh-TW" sz="2400" dirty="0"/>
              <a:t>Larger batch size doesn’t require longer time to compute gradient(update)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altLang="zh-TW" sz="2400" dirty="0"/>
              <a:t>Smaller batch requires longer time for one epoch(</a:t>
            </a:r>
            <a:r>
              <a:rPr lang="zh-TW" altLang="en-US" sz="2400" dirty="0"/>
              <a:t>考慮平行計算</a:t>
            </a:r>
            <a:r>
              <a:rPr lang="en-US" altLang="zh-TW" sz="2400" dirty="0"/>
              <a:t>)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1155CC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 batch </a:t>
            </a:r>
            <a:r>
              <a:rPr lang="en-US" altLang="zh-TW" dirty="0" err="1"/>
              <a:t>v.s</a:t>
            </a:r>
            <a:r>
              <a:rPr lang="en-US" altLang="zh-TW" dirty="0"/>
              <a:t>. small batch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2" y="2489484"/>
            <a:ext cx="4838699" cy="373610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84" y="2492456"/>
            <a:ext cx="4674010" cy="3733137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EEC18D4-2319-4F43-9020-92343C868F88}"/>
              </a:ext>
            </a:extLst>
          </p:cNvPr>
          <p:cNvGrpSpPr/>
          <p:nvPr/>
        </p:nvGrpSpPr>
        <p:grpSpPr>
          <a:xfrm>
            <a:off x="369702" y="5644339"/>
            <a:ext cx="4099199" cy="831708"/>
            <a:chOff x="369702" y="5644339"/>
            <a:chExt cx="4099199" cy="831708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741EEBA-1DB7-4617-84AF-0BD3B357101F}"/>
                </a:ext>
              </a:extLst>
            </p:cNvPr>
            <p:cNvSpPr txBox="1"/>
            <p:nvPr/>
          </p:nvSpPr>
          <p:spPr>
            <a:xfrm>
              <a:off x="369702" y="6014382"/>
              <a:ext cx="4099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/>
                <a:t>60000</a:t>
              </a:r>
              <a:r>
                <a:rPr lang="zh-TW" altLang="en-US" sz="2400" b="1" dirty="0"/>
                <a:t> </a:t>
              </a:r>
              <a:r>
                <a:rPr lang="en-US" altLang="zh-TW" sz="2400" b="1" dirty="0"/>
                <a:t>updates in an epoch</a:t>
              </a:r>
              <a:endParaRPr lang="zh-TW" altLang="en-US" sz="2400" b="1" dirty="0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A7184F8D-B533-4116-92DA-B41387865AF9}"/>
                </a:ext>
              </a:extLst>
            </p:cNvPr>
            <p:cNvSpPr/>
            <p:nvPr/>
          </p:nvSpPr>
          <p:spPr>
            <a:xfrm rot="2491459" flipH="1">
              <a:off x="1081215" y="5644339"/>
              <a:ext cx="230448" cy="45976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11CB68E-BE70-4500-AD01-94FB31043C1E}"/>
              </a:ext>
            </a:extLst>
          </p:cNvPr>
          <p:cNvGrpSpPr/>
          <p:nvPr/>
        </p:nvGrpSpPr>
        <p:grpSpPr>
          <a:xfrm>
            <a:off x="2533601" y="4529922"/>
            <a:ext cx="1707519" cy="880895"/>
            <a:chOff x="2533601" y="4529922"/>
            <a:chExt cx="1707519" cy="880895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2451616-8063-4AA9-AFA4-52EE0E98E24C}"/>
                </a:ext>
              </a:extLst>
            </p:cNvPr>
            <p:cNvSpPr txBox="1"/>
            <p:nvPr/>
          </p:nvSpPr>
          <p:spPr>
            <a:xfrm>
              <a:off x="2533601" y="4529922"/>
              <a:ext cx="1707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/>
                <a:t>60updates</a:t>
              </a:r>
              <a:endParaRPr lang="zh-TW" altLang="en-US" sz="2400" b="1" dirty="0"/>
            </a:p>
          </p:txBody>
        </p:sp>
        <p:sp>
          <p:nvSpPr>
            <p:cNvPr id="14" name="箭號: 向下 13">
              <a:extLst>
                <a:ext uri="{FF2B5EF4-FFF2-40B4-BE49-F238E27FC236}">
                  <a16:creationId xmlns:a16="http://schemas.microsoft.com/office/drawing/2014/main" id="{8DE31D21-07C9-422E-8D49-0E781F357DDD}"/>
                </a:ext>
              </a:extLst>
            </p:cNvPr>
            <p:cNvSpPr/>
            <p:nvPr/>
          </p:nvSpPr>
          <p:spPr>
            <a:xfrm rot="9524802" flipH="1">
              <a:off x="3462853" y="4951057"/>
              <a:ext cx="230448" cy="459760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9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37350-D563-4018-99E8-B7E141F8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Large batch </a:t>
            </a:r>
            <a:r>
              <a:rPr lang="en-US" altLang="zh-TW" dirty="0" err="1"/>
              <a:t>v.s</a:t>
            </a:r>
            <a:r>
              <a:rPr lang="en-US" altLang="zh-TW" dirty="0"/>
              <a:t>. small batch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1F671B-4781-4DDD-89CC-DDE69E7C7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DD1C13-1CD4-49EE-AA4D-B0B23A14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57"/>
          <a:stretch/>
        </p:blipFill>
        <p:spPr>
          <a:xfrm>
            <a:off x="993810" y="944359"/>
            <a:ext cx="10204379" cy="52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11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8610C-FCE8-4DCF-9D9D-F2611193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size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AA92F0-95D5-499E-B3FC-1D22F2F22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DCDAB7-BC2D-431A-BC76-2404DE8C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8" y="908058"/>
            <a:ext cx="9032276" cy="48095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50C86A-1F67-4D00-9181-59261CF6D288}"/>
              </a:ext>
            </a:extLst>
          </p:cNvPr>
          <p:cNvSpPr txBox="1"/>
          <p:nvPr/>
        </p:nvSpPr>
        <p:spPr>
          <a:xfrm>
            <a:off x="2309546" y="5645404"/>
            <a:ext cx="757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Batch size is a hyperparameter you have to decide</a:t>
            </a:r>
            <a:endParaRPr lang="zh-TW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9B7928-62C6-4823-B2DB-AEA88CD02E61}"/>
              </a:ext>
            </a:extLst>
          </p:cNvPr>
          <p:cNvSpPr/>
          <p:nvPr/>
        </p:nvSpPr>
        <p:spPr>
          <a:xfrm>
            <a:off x="4929350" y="6188774"/>
            <a:ext cx="73572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:</a:t>
            </a:r>
            <a:r>
              <a:rPr lang="zh-TW" altLang="en-US" dirty="0"/>
              <a:t> https://speech.ee.ntu.edu.tw/~hylee/ml/ml2021-course-data/small-gradient-v7.pdf</a:t>
            </a:r>
          </a:p>
        </p:txBody>
      </p:sp>
    </p:spTree>
    <p:extLst>
      <p:ext uri="{BB962C8B-B14F-4D97-AF65-F5344CB8AC3E}">
        <p14:creationId xmlns:p14="http://schemas.microsoft.com/office/powerpoint/2010/main" val="8150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d87c22cc8_0_0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98" name="Google Shape;198;g15d87c22cc8_0_0"/>
          <p:cNvSpPr txBox="1">
            <a:spLocks noGrp="1"/>
          </p:cNvSpPr>
          <p:nvPr>
            <p:ph type="body" idx="1"/>
          </p:nvPr>
        </p:nvSpPr>
        <p:spPr>
          <a:xfrm>
            <a:off x="177019" y="1305120"/>
            <a:ext cx="11802300" cy="492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Lab2 task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Layer introduction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/>
              <a:t>ResNet18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CIFAR-10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Sample code introduction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199" name="Google Shape;199;g15d87c22cc8_0_0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021FB-B5AD-4CBC-BE7B-D19D7AC9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Vanishing gradient problem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970D3-D639-4E4D-A9F9-6437617F94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A2D2027-529F-45A3-902C-D8B97E5B3A94}"/>
              </a:ext>
            </a:extLst>
          </p:cNvPr>
          <p:cNvGrpSpPr/>
          <p:nvPr/>
        </p:nvGrpSpPr>
        <p:grpSpPr>
          <a:xfrm>
            <a:off x="215345" y="2080710"/>
            <a:ext cx="5288463" cy="1685411"/>
            <a:chOff x="596727" y="3926344"/>
            <a:chExt cx="4492999" cy="127029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ACAC97-0AE2-4C48-8BC2-C291CF18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727" y="3926344"/>
              <a:ext cx="4492999" cy="63514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79127E1-4A7E-4B7E-ACBC-80089185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7"/>
            <a:stretch/>
          </p:blipFill>
          <p:spPr>
            <a:xfrm>
              <a:off x="596727" y="4561489"/>
              <a:ext cx="4492999" cy="635145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9986E3C-4ECC-4C22-8545-C825F7ACC4A6}"/>
              </a:ext>
            </a:extLst>
          </p:cNvPr>
          <p:cNvGrpSpPr/>
          <p:nvPr/>
        </p:nvGrpSpPr>
        <p:grpSpPr>
          <a:xfrm>
            <a:off x="1989037" y="1248722"/>
            <a:ext cx="7708513" cy="603226"/>
            <a:chOff x="2050970" y="1685570"/>
            <a:chExt cx="7708513" cy="603226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9FAAFAC8-9B07-4ED3-9A4B-EE1C6083038C}"/>
                </a:ext>
              </a:extLst>
            </p:cNvPr>
            <p:cNvCxnSpPr>
              <a:cxnSpLocks/>
            </p:cNvCxnSpPr>
            <p:nvPr/>
          </p:nvCxnSpPr>
          <p:spPr>
            <a:xfrm>
              <a:off x="2480441" y="2039007"/>
              <a:ext cx="62326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圖: 接點 10">
              <a:extLst>
                <a:ext uri="{FF2B5EF4-FFF2-40B4-BE49-F238E27FC236}">
                  <a16:creationId xmlns:a16="http://schemas.microsoft.com/office/drawing/2014/main" id="{2CC3726B-F5B7-4620-B48C-772EF72C2987}"/>
                </a:ext>
              </a:extLst>
            </p:cNvPr>
            <p:cNvSpPr/>
            <p:nvPr/>
          </p:nvSpPr>
          <p:spPr>
            <a:xfrm>
              <a:off x="3541986" y="1718358"/>
              <a:ext cx="567559" cy="570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流程圖: 接點 11">
              <a:extLst>
                <a:ext uri="{FF2B5EF4-FFF2-40B4-BE49-F238E27FC236}">
                  <a16:creationId xmlns:a16="http://schemas.microsoft.com/office/drawing/2014/main" id="{A8568B90-DCA0-4A32-996D-129B479966C3}"/>
                </a:ext>
              </a:extLst>
            </p:cNvPr>
            <p:cNvSpPr/>
            <p:nvPr/>
          </p:nvSpPr>
          <p:spPr>
            <a:xfrm>
              <a:off x="4808542" y="1708673"/>
              <a:ext cx="567559" cy="570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流程圖: 接點 12">
              <a:extLst>
                <a:ext uri="{FF2B5EF4-FFF2-40B4-BE49-F238E27FC236}">
                  <a16:creationId xmlns:a16="http://schemas.microsoft.com/office/drawing/2014/main" id="{340DFA70-03D9-40D0-9C48-4914C66322BC}"/>
                </a:ext>
              </a:extLst>
            </p:cNvPr>
            <p:cNvSpPr/>
            <p:nvPr/>
          </p:nvSpPr>
          <p:spPr>
            <a:xfrm>
              <a:off x="5990897" y="1718358"/>
              <a:ext cx="567559" cy="570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流程圖: 接點 13">
              <a:extLst>
                <a:ext uri="{FF2B5EF4-FFF2-40B4-BE49-F238E27FC236}">
                  <a16:creationId xmlns:a16="http://schemas.microsoft.com/office/drawing/2014/main" id="{A38DC292-5BED-4156-822C-94A70CA33F70}"/>
                </a:ext>
              </a:extLst>
            </p:cNvPr>
            <p:cNvSpPr/>
            <p:nvPr/>
          </p:nvSpPr>
          <p:spPr>
            <a:xfrm>
              <a:off x="7483365" y="1708673"/>
              <a:ext cx="567559" cy="570438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4B20637-3520-4196-B801-F9A2155EE05A}"/>
                </a:ext>
              </a:extLst>
            </p:cNvPr>
            <p:cNvSpPr txBox="1"/>
            <p:nvPr/>
          </p:nvSpPr>
          <p:spPr>
            <a:xfrm>
              <a:off x="2050970" y="1772744"/>
              <a:ext cx="472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X</a:t>
              </a:r>
              <a:endParaRPr lang="zh-TW" altLang="en-US" sz="2400" b="1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82867EA-E5AD-41E6-84CE-806984BDF84B}"/>
                </a:ext>
              </a:extLst>
            </p:cNvPr>
            <p:cNvSpPr txBox="1"/>
            <p:nvPr/>
          </p:nvSpPr>
          <p:spPr>
            <a:xfrm>
              <a:off x="8806517" y="1754134"/>
              <a:ext cx="952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Error</a:t>
              </a:r>
              <a:endParaRPr lang="zh-TW" altLang="en-US" sz="2400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E238134-6E5A-4FE6-8591-E45C5740C613}"/>
                </a:ext>
              </a:extLst>
            </p:cNvPr>
            <p:cNvSpPr txBox="1"/>
            <p:nvPr/>
          </p:nvSpPr>
          <p:spPr>
            <a:xfrm>
              <a:off x="3573636" y="178061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y1</a:t>
              </a:r>
              <a:endParaRPr lang="zh-TW" altLang="en-US" sz="2400" b="1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E91E72C-1C5A-4E8F-914E-A1BCB4CC0E63}"/>
                </a:ext>
              </a:extLst>
            </p:cNvPr>
            <p:cNvSpPr txBox="1"/>
            <p:nvPr/>
          </p:nvSpPr>
          <p:spPr>
            <a:xfrm>
              <a:off x="4851250" y="1754681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y2</a:t>
              </a:r>
              <a:endParaRPr lang="zh-TW" altLang="en-US" sz="2400" b="1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6918CFB-769E-45AB-8B19-2CC754D8448E}"/>
                </a:ext>
              </a:extLst>
            </p:cNvPr>
            <p:cNvSpPr txBox="1"/>
            <p:nvPr/>
          </p:nvSpPr>
          <p:spPr>
            <a:xfrm>
              <a:off x="6021276" y="175959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y3</a:t>
              </a:r>
              <a:endParaRPr lang="zh-TW" altLang="en-US" sz="2400" b="1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3A233F6-BF16-4EA7-9B3C-938D1B10B992}"/>
                </a:ext>
              </a:extLst>
            </p:cNvPr>
            <p:cNvSpPr txBox="1"/>
            <p:nvPr/>
          </p:nvSpPr>
          <p:spPr>
            <a:xfrm>
              <a:off x="7512240" y="175959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y4</a:t>
              </a:r>
              <a:endParaRPr lang="zh-TW" altLang="en-US" sz="2400" b="1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3CC87C84-FA4F-411E-AD3E-B1B57CE48186}"/>
                </a:ext>
              </a:extLst>
            </p:cNvPr>
            <p:cNvSpPr txBox="1"/>
            <p:nvPr/>
          </p:nvSpPr>
          <p:spPr>
            <a:xfrm>
              <a:off x="2715837" y="170337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w1</a:t>
              </a:r>
              <a:endParaRPr lang="zh-TW" altLang="en-US" sz="2400" b="1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0A9AD70-8797-4F63-92B4-A711EF6FEC22}"/>
                </a:ext>
              </a:extLst>
            </p:cNvPr>
            <p:cNvSpPr txBox="1"/>
            <p:nvPr/>
          </p:nvSpPr>
          <p:spPr>
            <a:xfrm>
              <a:off x="4202986" y="170337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w2</a:t>
              </a:r>
              <a:endParaRPr lang="zh-TW" altLang="en-US" sz="2400" b="1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1EE7AEC-CF89-428F-B480-8A94E14C1E6A}"/>
                </a:ext>
              </a:extLst>
            </p:cNvPr>
            <p:cNvSpPr txBox="1"/>
            <p:nvPr/>
          </p:nvSpPr>
          <p:spPr>
            <a:xfrm>
              <a:off x="5376828" y="1693848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w3</a:t>
              </a:r>
              <a:endParaRPr lang="zh-TW" altLang="en-US" sz="2400" b="1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2640E77-0E2E-4BA5-9FCB-F36EF82FB446}"/>
                </a:ext>
              </a:extLst>
            </p:cNvPr>
            <p:cNvSpPr txBox="1"/>
            <p:nvPr/>
          </p:nvSpPr>
          <p:spPr>
            <a:xfrm>
              <a:off x="6741114" y="1685570"/>
              <a:ext cx="77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/>
                <a:t>w4</a:t>
              </a:r>
              <a:endParaRPr lang="zh-TW" altLang="en-US" sz="2400" b="1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A9BEF37-3095-4A89-9F0B-048B6FF2F349}"/>
              </a:ext>
            </a:extLst>
          </p:cNvPr>
          <p:cNvSpPr txBox="1"/>
          <p:nvPr/>
        </p:nvSpPr>
        <p:spPr>
          <a:xfrm>
            <a:off x="5701120" y="2816030"/>
            <a:ext cx="5463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因為我們初始化的權重通常是在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附近的小數，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w2*w3*w4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會很小，導致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的梯度消失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9E9EBE-EF38-404F-B044-A6E56CBE60DB}"/>
              </a:ext>
            </a:extLst>
          </p:cNvPr>
          <p:cNvSpPr/>
          <p:nvPr/>
        </p:nvSpPr>
        <p:spPr>
          <a:xfrm>
            <a:off x="4384069" y="5826278"/>
            <a:ext cx="6657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或改用</a:t>
            </a:r>
            <a:r>
              <a:rPr lang="en-US" altLang="zh-TW" sz="2400" dirty="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可以解決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8D56A7B-1381-41E2-A89F-4B0FF197A7B7}"/>
              </a:ext>
            </a:extLst>
          </p:cNvPr>
          <p:cNvSpPr txBox="1"/>
          <p:nvPr/>
        </p:nvSpPr>
        <p:spPr>
          <a:xfrm>
            <a:off x="4290477" y="4587489"/>
            <a:ext cx="8284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若我們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simoid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導數的閾值是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(0,0.25)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，導致神經網絡在反向傳播的時候，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其梯度越來越小，最後甚至根本無法訓練</a:t>
            </a:r>
          </a:p>
        </p:txBody>
      </p:sp>
      <p:pic>
        <p:nvPicPr>
          <p:cNvPr id="1028" name="Picture 4" descr="v2-750b1dbba0d98ab00625cdb2127f089a_b.jpeg">
            <a:extLst>
              <a:ext uri="{FF2B5EF4-FFF2-40B4-BE49-F238E27FC236}">
                <a16:creationId xmlns:a16="http://schemas.microsoft.com/office/drawing/2014/main" id="{33CE1AD5-ECFB-4455-A29E-676A840F4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9" y="3920913"/>
            <a:ext cx="4160746" cy="25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4AD36-D76B-4250-8488-607973E0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Lab2 task-1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17D412-1D40-4972-AEB5-D8D10C9AF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000318"/>
            <a:ext cx="11859587" cy="60065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zh-TW" dirty="0">
                <a:latin typeface="Arial"/>
                <a:ea typeface="微軟正黑體"/>
                <a:cs typeface="Arial"/>
              </a:rPr>
              <a:t>Use </a:t>
            </a:r>
            <a:r>
              <a:rPr lang="en-US" altLang="zh-TW" dirty="0" err="1">
                <a:latin typeface="Arial"/>
                <a:ea typeface="微軟正黑體"/>
                <a:cs typeface="Arial"/>
              </a:rPr>
              <a:t>pytorch</a:t>
            </a:r>
            <a:r>
              <a:rPr lang="en-US" altLang="zh-TW" dirty="0">
                <a:latin typeface="Arial"/>
                <a:ea typeface="微軟正黑體"/>
                <a:cs typeface="Arial"/>
              </a:rPr>
              <a:t>  to implement an specific classification DNN model, dataset CIFAR10</a:t>
            </a:r>
          </a:p>
          <a:p>
            <a:pPr marL="0" indent="0">
              <a:buNone/>
            </a:pPr>
            <a:r>
              <a:rPr lang="zh-TW" altLang="en-US" sz="24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Hint:</a:t>
            </a:r>
            <a:r>
              <a:rPr lang="zh-TW" altLang="en-US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要包含兩層的藍色框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layer</a:t>
            </a:r>
            <a:r>
              <a:rPr lang="zh-TW" altLang="en-US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，可在中間加上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pooling layer</a:t>
            </a:r>
            <a:r>
              <a:rPr lang="zh-TW" altLang="en-US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，最後要加一層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FC</a:t>
            </a:r>
            <a:r>
              <a:rPr lang="zh-TW" altLang="en-US" sz="20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以達成分類任務</a:t>
            </a:r>
            <a:endParaRPr lang="en-US" altLang="zh-TW" sz="2000" dirty="0">
              <a:solidFill>
                <a:srgbClr val="FF0000"/>
              </a:solidFill>
              <a:latin typeface="Arial"/>
              <a:ea typeface="微軟正黑體"/>
              <a:cs typeface="Arial"/>
            </a:endParaRPr>
          </a:p>
          <a:p>
            <a:pPr marL="457200" lvl="1" indent="0">
              <a:buNone/>
            </a:pPr>
            <a:endParaRPr lang="en-US" altLang="zh-TW" dirty="0">
              <a:highlight>
                <a:srgbClr val="FFFF00"/>
              </a:highlight>
              <a:latin typeface="Arial"/>
              <a:ea typeface="微軟正黑體"/>
              <a:cs typeface="Arial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微軟正黑體"/>
                <a:cs typeface="Arial"/>
              </a:rPr>
              <a:t>	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2A43C-D4B5-4CE8-92DB-A7CF11F3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73FFBC5A-D6B2-8C6A-4362-40B7C79F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41" y="3792781"/>
            <a:ext cx="9286695" cy="28863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C3D9DD5-5764-717D-623F-3B68BF2BF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481" y="2668394"/>
            <a:ext cx="2797538" cy="9431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E48310-E610-D391-12C0-C77104EC574B}"/>
              </a:ext>
            </a:extLst>
          </p:cNvPr>
          <p:cNvSpPr/>
          <p:nvPr/>
        </p:nvSpPr>
        <p:spPr>
          <a:xfrm>
            <a:off x="4307481" y="2668394"/>
            <a:ext cx="2797538" cy="112438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507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02620f0ff_2_0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zh-TW" dirty="0">
                <a:highlight>
                  <a:schemeClr val="lt1"/>
                </a:highlight>
              </a:rPr>
              <a:t>Degradation</a:t>
            </a:r>
            <a:endParaRPr dirty="0"/>
          </a:p>
        </p:txBody>
      </p:sp>
      <p:sp>
        <p:nvSpPr>
          <p:cNvPr id="206" name="Google Shape;206;g1602620f0ff_2_0"/>
          <p:cNvSpPr txBox="1">
            <a:spLocks noGrp="1"/>
          </p:cNvSpPr>
          <p:nvPr>
            <p:ph type="body" idx="1"/>
          </p:nvPr>
        </p:nvSpPr>
        <p:spPr>
          <a:xfrm>
            <a:off x="194844" y="1083245"/>
            <a:ext cx="11802300" cy="492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81000">
              <a:buSzPts val="2400"/>
            </a:pPr>
            <a:r>
              <a:rPr lang="zh-TW" altLang="en-US" sz="2400" dirty="0"/>
              <a:t>但</a:t>
            </a:r>
            <a:r>
              <a:rPr lang="en-US" sz="2400" dirty="0" err="1"/>
              <a:t>當深度逐漸增加</a:t>
            </a:r>
            <a:r>
              <a:rPr lang="en-US" sz="2400" dirty="0"/>
              <a:t>，</a:t>
            </a:r>
            <a:r>
              <a:rPr lang="zh-TW" altLang="en-US" sz="2400" dirty="0"/>
              <a:t>我們發現</a:t>
            </a:r>
            <a:r>
              <a:rPr lang="en-US" altLang="zh-TW" sz="2400" dirty="0"/>
              <a:t>56</a:t>
            </a:r>
            <a:r>
              <a:rPr lang="zh-TW" altLang="en-US" sz="2400" dirty="0"/>
              <a:t>層的神經網路反而比</a:t>
            </a:r>
            <a:r>
              <a:rPr lang="en-US" altLang="zh-TW" sz="2400" dirty="0"/>
              <a:t>20</a:t>
            </a:r>
            <a:r>
              <a:rPr lang="zh-TW" altLang="en-US" sz="2400" dirty="0"/>
              <a:t>層網路結果還差</a:t>
            </a:r>
            <a:r>
              <a:rPr lang="en-US" sz="2400" dirty="0"/>
              <a:t>。</a:t>
            </a:r>
            <a:r>
              <a:rPr lang="en-US" sz="2400" dirty="0" err="1"/>
              <a:t>這樣的</a:t>
            </a:r>
            <a:r>
              <a:rPr lang="zh-TW" altLang="en-US" sz="2400" dirty="0"/>
              <a:t>結果</a:t>
            </a:r>
            <a:r>
              <a:rPr lang="en-US" sz="2400" dirty="0" err="1"/>
              <a:t>並非來自於</a:t>
            </a:r>
            <a:r>
              <a:rPr lang="en-US" sz="2400" dirty="0"/>
              <a:t> overfitting</a:t>
            </a:r>
            <a:r>
              <a:rPr lang="zh-TW" altLang="en-US" sz="2400" dirty="0"/>
              <a:t>和</a:t>
            </a:r>
            <a:r>
              <a:rPr lang="en-US" altLang="zh-TW" sz="2400" dirty="0"/>
              <a:t>Vanishing gradient </a:t>
            </a:r>
            <a:r>
              <a:rPr lang="en-US" altLang="zh-TW" sz="2400" dirty="0" err="1"/>
              <a:t>problem</a:t>
            </a:r>
            <a:r>
              <a:rPr lang="en-US" sz="2400" dirty="0" err="1"/>
              <a:t>，而是因為深度增加連帶著使得</a:t>
            </a:r>
            <a:r>
              <a:rPr lang="en-US" sz="2400" dirty="0"/>
              <a:t> training error </a:t>
            </a:r>
            <a:r>
              <a:rPr lang="en-US" sz="2400" dirty="0" err="1"/>
              <a:t>增加所</a:t>
            </a:r>
            <a:r>
              <a:rPr lang="zh-TW" altLang="en-US" sz="2400" dirty="0"/>
              <a:t>導致的退化問題，以至於深層的特徵丟失了淺層特徵的原始模樣</a:t>
            </a:r>
            <a:endParaRPr sz="2400" dirty="0"/>
          </a:p>
        </p:txBody>
      </p:sp>
      <p:sp>
        <p:nvSpPr>
          <p:cNvPr id="207" name="Google Shape;207;g1602620f0ff_2_0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208" name="Google Shape;208;g1602620f0f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386" y="2538598"/>
            <a:ext cx="72771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00cee8335_0_0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ResNet-18</a:t>
            </a:r>
            <a:endParaRPr dirty="0"/>
          </a:p>
        </p:txBody>
      </p:sp>
      <p:sp>
        <p:nvSpPr>
          <p:cNvPr id="215" name="Google Shape;215;g1500cee8335_0_0"/>
          <p:cNvSpPr txBox="1">
            <a:spLocks noGrp="1"/>
          </p:cNvSpPr>
          <p:nvPr>
            <p:ph type="body" idx="1"/>
          </p:nvPr>
        </p:nvSpPr>
        <p:spPr>
          <a:xfrm>
            <a:off x="177019" y="1229816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81000">
              <a:buSzPts val="2400"/>
            </a:pPr>
            <a:r>
              <a:rPr lang="en-US" sz="2400" dirty="0" err="1">
                <a:highlight>
                  <a:schemeClr val="lt1"/>
                </a:highlight>
              </a:rPr>
              <a:t>用</a:t>
            </a:r>
            <a:r>
              <a:rPr lang="en-US" sz="2400" dirty="0" err="1"/>
              <a:t>Deep</a:t>
            </a:r>
            <a:r>
              <a:rPr lang="en-US" sz="2400" dirty="0"/>
              <a:t> residual </a:t>
            </a:r>
            <a:r>
              <a:rPr lang="en-US" sz="2400" dirty="0" err="1"/>
              <a:t>Network</a:t>
            </a:r>
            <a:r>
              <a:rPr lang="en-US" sz="2400" dirty="0" err="1">
                <a:highlight>
                  <a:schemeClr val="lt1"/>
                </a:highlight>
              </a:rPr>
              <a:t>來處理degradation</a:t>
            </a:r>
            <a:r>
              <a:rPr lang="zh-TW" altLang="en-US" sz="2400" dirty="0">
                <a:highlight>
                  <a:schemeClr val="lt1"/>
                </a:highlight>
              </a:rPr>
              <a:t>，</a:t>
            </a:r>
            <a:r>
              <a:rPr lang="zh-TW" altLang="en-US" sz="2400" dirty="0"/>
              <a:t>這樣做能在網路層加深後，正確率至</a:t>
            </a:r>
            <a:endParaRPr lang="en-US" altLang="zh-TW" sz="2400" dirty="0"/>
          </a:p>
          <a:p>
            <a:pPr marL="76200" lvl="0" indent="0">
              <a:buSzPts val="2400"/>
              <a:buNone/>
            </a:pPr>
            <a:r>
              <a:rPr lang="zh-TW" altLang="en-US" sz="2400" dirty="0"/>
              <a:t>     少不會變的更差</a:t>
            </a:r>
            <a:r>
              <a:rPr lang="zh-TW" altLang="en-US" sz="2400" dirty="0">
                <a:highlight>
                  <a:schemeClr val="lt1"/>
                </a:highlight>
              </a:rPr>
              <a:t>。</a:t>
            </a:r>
            <a:endParaRPr sz="2400" dirty="0">
              <a:highlight>
                <a:schemeClr val="lt1"/>
              </a:highlight>
            </a:endParaRPr>
          </a:p>
        </p:txBody>
      </p:sp>
      <p:sp>
        <p:nvSpPr>
          <p:cNvPr id="216" name="Google Shape;216;g1500cee8335_0_0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17DF9A-92A6-4782-9E4F-85EBF0E00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4" y="2532530"/>
            <a:ext cx="5610986" cy="3297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89A04C-12EE-E8D0-26A1-0960FC35FB5A}"/>
              </a:ext>
            </a:extLst>
          </p:cNvPr>
          <p:cNvSpPr txBox="1"/>
          <p:nvPr/>
        </p:nvSpPr>
        <p:spPr>
          <a:xfrm>
            <a:off x="6926509" y="3112025"/>
            <a:ext cx="5436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輸入是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原本學習是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 → F(x)</a:t>
            </a:r>
          </a:p>
          <a:p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改成學習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H(x) =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F(x) + x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391EB-7CB5-4715-97CE-D8D79A4D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ResNet18-implement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B61B2-4680-4ADA-87DE-4CF216A6F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12" name="文字方塊 11">
            <a:hlinkClick r:id="rId2"/>
            <a:extLst>
              <a:ext uri="{FF2B5EF4-FFF2-40B4-BE49-F238E27FC236}">
                <a16:creationId xmlns:a16="http://schemas.microsoft.com/office/drawing/2014/main" id="{89CF210F-BF64-4965-A25A-29853FA43361}"/>
              </a:ext>
            </a:extLst>
          </p:cNvPr>
          <p:cNvSpPr txBox="1"/>
          <p:nvPr/>
        </p:nvSpPr>
        <p:spPr>
          <a:xfrm>
            <a:off x="177019" y="6024853"/>
            <a:ext cx="238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hlinkClick r:id="rId2"/>
              </a:rPr>
              <a:t>ResNet</a:t>
            </a:r>
            <a:r>
              <a:rPr lang="en-US" altLang="zh-TW" sz="2400" dirty="0">
                <a:hlinkClick r:id="rId2"/>
              </a:rPr>
              <a:t> paper</a:t>
            </a:r>
            <a:endParaRPr lang="zh-TW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8DD8F-C04E-55C0-3B2A-AA0F148E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62" y="1472102"/>
            <a:ext cx="7772400" cy="3415031"/>
          </a:xfrm>
          <a:prstGeom prst="rect">
            <a:avLst/>
          </a:prstGeom>
        </p:spPr>
      </p:pic>
      <p:sp>
        <p:nvSpPr>
          <p:cNvPr id="10" name="Google Shape;120;g1602620f0ff_0_22">
            <a:extLst>
              <a:ext uri="{FF2B5EF4-FFF2-40B4-BE49-F238E27FC236}">
                <a16:creationId xmlns:a16="http://schemas.microsoft.com/office/drawing/2014/main" id="{8142AE4D-1194-0465-2C1E-119088F9F693}"/>
              </a:ext>
            </a:extLst>
          </p:cNvPr>
          <p:cNvSpPr/>
          <p:nvPr/>
        </p:nvSpPr>
        <p:spPr>
          <a:xfrm>
            <a:off x="3313216" y="2208811"/>
            <a:ext cx="1033153" cy="21494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474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A6435-9CF4-8C55-1A33-7F9184FB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ResNet-18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52AEC4-0EB9-42E5-FCA9-F062665D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 block </a:t>
            </a:r>
            <a:r>
              <a:rPr lang="en-US" altLang="zh-TW" dirty="0" err="1"/>
              <a:t>v.s</a:t>
            </a:r>
            <a:r>
              <a:rPr lang="en-US" altLang="zh-TW" dirty="0"/>
              <a:t> identity block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95A8DC-4414-F1D5-7112-6191A4C2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Picture 2" descr="Explained Identity Block And Convolution Block In Res - vrogue.co">
            <a:extLst>
              <a:ext uri="{FF2B5EF4-FFF2-40B4-BE49-F238E27FC236}">
                <a16:creationId xmlns:a16="http://schemas.microsoft.com/office/drawing/2014/main" id="{4CE94550-A5CA-8D3A-360F-3F4864D63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94" y="2292445"/>
            <a:ext cx="6554184" cy="35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584EDC-B79B-3516-E101-2682A807DF7A}"/>
              </a:ext>
            </a:extLst>
          </p:cNvPr>
          <p:cNvSpPr txBox="1"/>
          <p:nvPr/>
        </p:nvSpPr>
        <p:spPr>
          <a:xfrm>
            <a:off x="3713186" y="5988631"/>
            <a:ext cx="199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Convolution block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52DABD-A4A4-ECDE-0320-CE657DA7AAE0}"/>
              </a:ext>
            </a:extLst>
          </p:cNvPr>
          <p:cNvSpPr txBox="1"/>
          <p:nvPr/>
        </p:nvSpPr>
        <p:spPr>
          <a:xfrm>
            <a:off x="7474634" y="5988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identity 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4075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391EB-7CB5-4715-97CE-D8D79A4D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ResNet18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B61B2-4680-4ADA-87DE-4CF216A6F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218;g1500cee8335_0_0">
            <a:extLst>
              <a:ext uri="{FF2B5EF4-FFF2-40B4-BE49-F238E27FC236}">
                <a16:creationId xmlns:a16="http://schemas.microsoft.com/office/drawing/2014/main" id="{E761E928-C22C-407A-8F06-490B61F016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095" b="12388"/>
          <a:stretch/>
        </p:blipFill>
        <p:spPr>
          <a:xfrm rot="5400000">
            <a:off x="2571247" y="2355793"/>
            <a:ext cx="6346474" cy="19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D19A80-E3D1-4387-8DC2-EE2298BB58B8}"/>
              </a:ext>
            </a:extLst>
          </p:cNvPr>
          <p:cNvSpPr txBox="1"/>
          <p:nvPr/>
        </p:nvSpPr>
        <p:spPr>
          <a:xfrm>
            <a:off x="7490009" y="3068474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虛線表示維度不同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計算方式為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H(x)=F(x)+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Wx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1*1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的卷積，調整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的維度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094257-0D89-4D60-B00F-A6AF4F96106B}"/>
              </a:ext>
            </a:extLst>
          </p:cNvPr>
          <p:cNvSpPr txBox="1"/>
          <p:nvPr/>
        </p:nvSpPr>
        <p:spPr>
          <a:xfrm>
            <a:off x="7490009" y="1693040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實線表示維度相同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計算方式為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H(x)=F(x)+x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0E563E-3D08-428E-8879-F3D43CCE16A5}"/>
              </a:ext>
            </a:extLst>
          </p:cNvPr>
          <p:cNvCxnSpPr>
            <a:cxnSpLocks/>
          </p:cNvCxnSpPr>
          <p:nvPr/>
        </p:nvCxnSpPr>
        <p:spPr>
          <a:xfrm>
            <a:off x="6778307" y="1406378"/>
            <a:ext cx="635367" cy="36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74D933-8E04-4FF4-8C8E-CEDDB9526D05}"/>
              </a:ext>
            </a:extLst>
          </p:cNvPr>
          <p:cNvCxnSpPr>
            <a:cxnSpLocks/>
          </p:cNvCxnSpPr>
          <p:nvPr/>
        </p:nvCxnSpPr>
        <p:spPr>
          <a:xfrm>
            <a:off x="6701972" y="2641990"/>
            <a:ext cx="635367" cy="36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hlinkClick r:id="rId3"/>
            <a:extLst>
              <a:ext uri="{FF2B5EF4-FFF2-40B4-BE49-F238E27FC236}">
                <a16:creationId xmlns:a16="http://schemas.microsoft.com/office/drawing/2014/main" id="{89CF210F-BF64-4965-A25A-29853FA43361}"/>
              </a:ext>
            </a:extLst>
          </p:cNvPr>
          <p:cNvSpPr txBox="1"/>
          <p:nvPr/>
        </p:nvSpPr>
        <p:spPr>
          <a:xfrm>
            <a:off x="177019" y="6024853"/>
            <a:ext cx="238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hlinkClick r:id="rId3"/>
              </a:rPr>
              <a:t>ResNet</a:t>
            </a:r>
            <a:r>
              <a:rPr lang="en-US" altLang="zh-TW" sz="2400" dirty="0">
                <a:hlinkClick r:id="rId3"/>
              </a:rPr>
              <a:t> paper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916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391EB-7CB5-4715-97CE-D8D79A4D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ResNet18-implement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B61B2-4680-4ADA-87DE-4CF216A6F5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12" name="文字方塊 11">
            <a:hlinkClick r:id="rId2"/>
            <a:extLst>
              <a:ext uri="{FF2B5EF4-FFF2-40B4-BE49-F238E27FC236}">
                <a16:creationId xmlns:a16="http://schemas.microsoft.com/office/drawing/2014/main" id="{89CF210F-BF64-4965-A25A-29853FA43361}"/>
              </a:ext>
            </a:extLst>
          </p:cNvPr>
          <p:cNvSpPr txBox="1"/>
          <p:nvPr/>
        </p:nvSpPr>
        <p:spPr>
          <a:xfrm>
            <a:off x="177019" y="6024853"/>
            <a:ext cx="238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hlinkClick r:id="rId2"/>
              </a:rPr>
              <a:t>ResNet</a:t>
            </a:r>
            <a:r>
              <a:rPr lang="en-US" altLang="zh-TW" sz="2400" dirty="0">
                <a:hlinkClick r:id="rId2"/>
              </a:rPr>
              <a:t> paper</a:t>
            </a:r>
            <a:endParaRPr lang="zh-TW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E15FD-9A22-E3AD-05DF-8642CB03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69" y="2449252"/>
            <a:ext cx="7772400" cy="268126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8BB9E1A-674D-9D21-7DC6-39D5A8F2D2BD}"/>
              </a:ext>
            </a:extLst>
          </p:cNvPr>
          <p:cNvSpPr txBox="1"/>
          <p:nvPr/>
        </p:nvSpPr>
        <p:spPr>
          <a:xfrm>
            <a:off x="1984169" y="1802921"/>
            <a:ext cx="4144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先完成</a:t>
            </a:r>
            <a:r>
              <a:rPr lang="en-US" altLang="zh-TW" dirty="0" err="1"/>
              <a:t>make_layer</a:t>
            </a:r>
            <a:r>
              <a:rPr lang="zh-TW" altLang="en-US" dirty="0"/>
              <a:t>，再分別接上</a:t>
            </a:r>
            <a:r>
              <a:rPr lang="en-US" altLang="zh-TW" dirty="0"/>
              <a:t>4</a:t>
            </a:r>
            <a:r>
              <a:rPr lang="zh-TW" altLang="en-US" dirty="0"/>
              <a:t>層</a:t>
            </a:r>
            <a:r>
              <a:rPr lang="en-US" altLang="zh-TW" dirty="0"/>
              <a:t>layer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7924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d87c22cc8_0_10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25" name="Google Shape;225;g15d87c22cc8_0_10"/>
          <p:cNvSpPr txBox="1">
            <a:spLocks noGrp="1"/>
          </p:cNvSpPr>
          <p:nvPr>
            <p:ph type="body" idx="1"/>
          </p:nvPr>
        </p:nvSpPr>
        <p:spPr>
          <a:xfrm>
            <a:off x="177019" y="1305120"/>
            <a:ext cx="11802300" cy="492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Lab2 task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Layer introduction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ResNet18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/>
              <a:t>CIFAR-10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800"/>
              <a:buAutoNum type="arabicPeriod"/>
            </a:pPr>
            <a:r>
              <a:rPr lang="en-US" dirty="0">
                <a:solidFill>
                  <a:srgbClr val="B7B7B7"/>
                </a:solidFill>
              </a:rPr>
              <a:t>Sample code introduction</a:t>
            </a: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226" name="Google Shape;226;g15d87c22cc8_0_10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10a7c0a0c_0_2"/>
          <p:cNvSpPr txBox="1">
            <a:spLocks noGrp="1"/>
          </p:cNvSpPr>
          <p:nvPr>
            <p:ph type="title"/>
          </p:nvPr>
        </p:nvSpPr>
        <p:spPr>
          <a:xfrm>
            <a:off x="177019" y="140043"/>
            <a:ext cx="103455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CIFAR-10</a:t>
            </a:r>
            <a:endParaRPr/>
          </a:p>
        </p:txBody>
      </p:sp>
      <p:sp>
        <p:nvSpPr>
          <p:cNvPr id="233" name="Google Shape;233;g1510a7c0a0c_0_2"/>
          <p:cNvSpPr txBox="1">
            <a:spLocks noGrp="1"/>
          </p:cNvSpPr>
          <p:nvPr>
            <p:ph type="body" idx="1"/>
          </p:nvPr>
        </p:nvSpPr>
        <p:spPr>
          <a:xfrm>
            <a:off x="177019" y="1152720"/>
            <a:ext cx="118023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highlight>
                  <a:schemeClr val="lt1"/>
                </a:highlight>
              </a:rPr>
              <a:t>CIFAR-10 consists of 32x32 colour images in 10 classes</a:t>
            </a:r>
            <a:endParaRPr sz="2400">
              <a:highlight>
                <a:schemeClr val="lt1"/>
              </a:highlight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highlight>
                  <a:schemeClr val="lt1"/>
                </a:highlight>
              </a:rPr>
              <a:t>​50000 training images + 10000 test images</a:t>
            </a:r>
            <a:endParaRPr sz="2400">
              <a:highlight>
                <a:schemeClr val="lt1"/>
              </a:highlight>
            </a:endParaRPr>
          </a:p>
        </p:txBody>
      </p:sp>
      <p:sp>
        <p:nvSpPr>
          <p:cNvPr id="234" name="Google Shape;234;g1510a7c0a0c_0_2"/>
          <p:cNvSpPr txBox="1">
            <a:spLocks noGrp="1"/>
          </p:cNvSpPr>
          <p:nvPr>
            <p:ph type="sldNum" idx="12"/>
          </p:nvPr>
        </p:nvSpPr>
        <p:spPr>
          <a:xfrm>
            <a:off x="9425397" y="64965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235" name="Google Shape;235;g1510a7c0a0c_0_2"/>
          <p:cNvPicPr preferRelativeResize="0"/>
          <p:nvPr/>
        </p:nvPicPr>
        <p:blipFill rotWithShape="1">
          <a:blip r:embed="rId3">
            <a:alphaModFix/>
          </a:blip>
          <a:srcRect t="1429"/>
          <a:stretch/>
        </p:blipFill>
        <p:spPr>
          <a:xfrm>
            <a:off x="3311163" y="2157925"/>
            <a:ext cx="5534025" cy="42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7287-8658-4CED-8886-C42DCFFF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F624E-E2FD-4026-B6BC-3DE3A9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Lab2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Layer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ResNet18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CIFAR-10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Sample code introduction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C6C5F2-317C-441F-979F-36C2392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460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F9A3F-A9F1-4907-BFF6-88A90379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4. Sample code introduction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08B85-5218-4C80-A0D5-2CA91473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E4B1D-61F5-286F-27CB-C8EB5EBF4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42"/>
          <a:stretch/>
        </p:blipFill>
        <p:spPr>
          <a:xfrm>
            <a:off x="616944" y="1531345"/>
            <a:ext cx="4847421" cy="39050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B522C7-CAE6-E4F4-76DC-A620CDCE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61" y="1914889"/>
            <a:ext cx="5477639" cy="25054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EEEEE38-A168-FC2D-8217-1E0E86BAD6F3}"/>
              </a:ext>
            </a:extLst>
          </p:cNvPr>
          <p:cNvSpPr txBox="1"/>
          <p:nvPr/>
        </p:nvSpPr>
        <p:spPr>
          <a:xfrm>
            <a:off x="6222461" y="1314385"/>
            <a:ext cx="24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記得先上傳</a:t>
            </a:r>
            <a:r>
              <a:rPr lang="en-US" altLang="zh-TW" b="1" dirty="0">
                <a:solidFill>
                  <a:srgbClr val="FF0000"/>
                </a:solidFill>
              </a:rPr>
              <a:t>resnet18.py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3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4AD36-D76B-4250-8488-607973E0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Lab2 task-1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17D412-1D40-4972-AEB5-D8D10C9AF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000318"/>
            <a:ext cx="11859587" cy="6006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2)</a:t>
            </a:r>
            <a:r>
              <a:rPr lang="zh-TW" altLang="en-US" dirty="0"/>
              <a:t> </a:t>
            </a:r>
            <a:r>
              <a:rPr lang="en-US" altLang="zh-TW" dirty="0"/>
              <a:t>Print model summary(including parameters)</a:t>
            </a:r>
            <a:endParaRPr lang="en-US" altLang="zh-TW" sz="2400" dirty="0">
              <a:solidFill>
                <a:srgbClr val="FF0000"/>
              </a:solidFill>
              <a:latin typeface="Arial"/>
              <a:ea typeface="微軟正黑體"/>
              <a:cs typeface="Arial"/>
            </a:endParaRPr>
          </a:p>
          <a:p>
            <a:pPr marL="514350" indent="-514350">
              <a:buFont typeface="+mj-lt"/>
              <a:buAutoNum type="arabicParenR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Arial"/>
                <a:ea typeface="微軟正黑體"/>
                <a:cs typeface="Arial"/>
              </a:rPr>
              <a:t>3)</a:t>
            </a:r>
            <a:r>
              <a:rPr lang="zh-TW" altLang="en-US" dirty="0">
                <a:latin typeface="Arial"/>
                <a:ea typeface="微軟正黑體"/>
                <a:cs typeface="Arial"/>
              </a:rPr>
              <a:t> </a:t>
            </a:r>
            <a:r>
              <a:rPr lang="en-US" altLang="zh-TW" dirty="0">
                <a:latin typeface="Arial"/>
                <a:ea typeface="微軟正黑體"/>
                <a:cs typeface="Arial"/>
              </a:rPr>
              <a:t>Print test accuracy, plot epoch-train accuracy, epoch-</a:t>
            </a:r>
            <a:r>
              <a:rPr lang="en-US" altLang="zh-TW" dirty="0" err="1">
                <a:latin typeface="Arial"/>
                <a:ea typeface="微軟正黑體"/>
                <a:cs typeface="Arial"/>
              </a:rPr>
              <a:t>val</a:t>
            </a:r>
            <a:r>
              <a:rPr lang="en-US" altLang="zh-TW" dirty="0">
                <a:latin typeface="Arial"/>
                <a:ea typeface="微軟正黑體"/>
                <a:cs typeface="Arial"/>
              </a:rPr>
              <a:t> accuracy, </a:t>
            </a:r>
            <a:r>
              <a:rPr lang="zh-TW" altLang="en-US" dirty="0">
                <a:latin typeface="Arial"/>
                <a:ea typeface="微軟正黑體"/>
                <a:cs typeface="Arial"/>
              </a:rPr>
              <a:t>     </a:t>
            </a:r>
            <a:r>
              <a:rPr lang="en-US" altLang="zh-TW" dirty="0">
                <a:latin typeface="Arial"/>
                <a:ea typeface="微軟正黑體"/>
                <a:cs typeface="Arial"/>
              </a:rPr>
              <a:t>epoch-train loss, epoch-</a:t>
            </a:r>
            <a:r>
              <a:rPr lang="en-US" altLang="zh-TW" dirty="0" err="1">
                <a:latin typeface="Arial"/>
                <a:ea typeface="微軟正黑體"/>
                <a:cs typeface="Arial"/>
              </a:rPr>
              <a:t>val</a:t>
            </a:r>
            <a:r>
              <a:rPr lang="en-US" altLang="zh-TW" dirty="0">
                <a:latin typeface="Arial"/>
                <a:ea typeface="微軟正黑體"/>
                <a:cs typeface="Arial"/>
              </a:rPr>
              <a:t> loss. </a:t>
            </a:r>
            <a:endParaRPr lang="en-US" altLang="zh-TW" sz="2400" dirty="0">
              <a:solidFill>
                <a:srgbClr val="FF0000"/>
              </a:solidFill>
              <a:latin typeface="Arial"/>
              <a:ea typeface="微軟正黑體"/>
              <a:cs typeface="Arial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latin typeface="Arial"/>
                <a:ea typeface="微軟正黑體"/>
                <a:cs typeface="Arial"/>
              </a:rPr>
              <a:t>	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FF0000"/>
              </a:solidFill>
              <a:highlight>
                <a:srgbClr val="FFFF00"/>
              </a:highlight>
              <a:latin typeface="Arial"/>
              <a:ea typeface="微軟正黑體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>
                <a:highlight>
                  <a:srgbClr val="FFFF00"/>
                </a:highlight>
              </a:rPr>
              <a:t>Accuracy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(20%) </a:t>
            </a:r>
            <a:endParaRPr lang="en-US" altLang="zh-TW" sz="2400" dirty="0">
              <a:highlight>
                <a:srgbClr val="FFFF00"/>
              </a:highlight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D2A43C-D4B5-4CE8-92DB-A7CF11F3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</a:t>
            </a:fld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C894596-FB6E-704E-8573-447C24321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1595"/>
              </p:ext>
            </p:extLst>
          </p:nvPr>
        </p:nvGraphicFramePr>
        <p:xfrm>
          <a:off x="4269759" y="4140606"/>
          <a:ext cx="33598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944">
                  <a:extLst>
                    <a:ext uri="{9D8B030D-6E8A-4147-A177-3AD203B41FA5}">
                      <a16:colId xmlns:a16="http://schemas.microsoft.com/office/drawing/2014/main" val="2961491444"/>
                    </a:ext>
                  </a:extLst>
                </a:gridCol>
                <a:gridCol w="1679944">
                  <a:extLst>
                    <a:ext uri="{9D8B030D-6E8A-4147-A177-3AD203B41FA5}">
                      <a16:colId xmlns:a16="http://schemas.microsoft.com/office/drawing/2014/main" val="332191393"/>
                    </a:ext>
                  </a:extLst>
                </a:gridCol>
              </a:tblGrid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836475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&gt;80%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14700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&gt;70%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9966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&gt;60%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4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075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2C367-3713-F09B-58BA-0716D291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60808D-C36A-3E9F-D2B3-A713510FB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augmentation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setting parameter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E8C920-429F-85DB-B156-377A2BF3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731266-58D6-B86B-925C-B075934B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95" y="1141052"/>
            <a:ext cx="6277851" cy="28769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6196250-11DD-5545-6FBA-057F60AD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0" y="4479444"/>
            <a:ext cx="4239487" cy="17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1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FF465E-B9DD-4F98-AEC1-3E3A86CA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347322-B8BB-4944-B79D-BE254299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1C2D18-38B0-4620-0BD9-F9CD0EE4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39" y="879342"/>
            <a:ext cx="4805322" cy="29105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1A1242F-414B-C8F8-B6B0-1215E7697FD8}"/>
              </a:ext>
            </a:extLst>
          </p:cNvPr>
          <p:cNvSpPr txBox="1"/>
          <p:nvPr/>
        </p:nvSpPr>
        <p:spPr>
          <a:xfrm>
            <a:off x="956737" y="1965280"/>
            <a:ext cx="57468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from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sz="14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torchsummary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sz="1400" b="0" dirty="0">
                <a:solidFill>
                  <a:srgbClr val="AF00DB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summary</a:t>
            </a:r>
            <a:endParaRPr lang="zh-TW" altLang="en-US" sz="1400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 = </a:t>
            </a:r>
            <a:r>
              <a:rPr lang="en-US" altLang="zh-TW" sz="14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SimpleCNN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().to(device)</a:t>
            </a:r>
          </a:p>
          <a:p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summary(model, (</a:t>
            </a:r>
            <a:r>
              <a:rPr lang="en-US" altLang="zh-TW" sz="14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sz="14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sz="14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altLang="zh-TW" sz="14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525481-3A63-A334-E956-0F630A5E1F49}"/>
              </a:ext>
            </a:extLst>
          </p:cNvPr>
          <p:cNvSpPr txBox="1"/>
          <p:nvPr/>
        </p:nvSpPr>
        <p:spPr>
          <a:xfrm>
            <a:off x="653902" y="4144536"/>
            <a:ext cx="73630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</a:t>
            </a:r>
            <a:r>
              <a:rPr lang="zh-TW" altLang="en-US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創建一個輸入樣本</a:t>
            </a:r>
            <a:endParaRPr lang="en-US" altLang="zh-TW" sz="1200" b="0" dirty="0">
              <a:solidFill>
                <a:srgbClr val="008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input = </a:t>
            </a:r>
            <a:r>
              <a:rPr lang="en-US" altLang="zh-TW" sz="12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torch.randn</a:t>
            </a:r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sz="12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</a:t>
            </a:r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sz="12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</a:t>
            </a:r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sz="12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altLang="zh-TW" sz="1200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).to(device)</a:t>
            </a:r>
          </a:p>
          <a:p>
            <a:b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</a:br>
            <a:r>
              <a:rPr lang="en-US" altLang="zh-TW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</a:t>
            </a:r>
            <a:r>
              <a:rPr lang="zh-TW" altLang="en-US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使用 </a:t>
            </a:r>
            <a:r>
              <a:rPr lang="en-US" altLang="zh-TW" sz="1200" b="0" dirty="0" err="1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thop</a:t>
            </a:r>
            <a:r>
              <a:rPr lang="en-US" altLang="zh-TW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zh-TW" altLang="en-US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計算 </a:t>
            </a:r>
            <a:r>
              <a:rPr lang="en-US" altLang="zh-TW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FLOPs </a:t>
            </a:r>
            <a:r>
              <a:rPr lang="zh-TW" altLang="en-US" sz="1200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和參數數量</a:t>
            </a:r>
            <a:endParaRPr lang="zh-TW" altLang="en-US" sz="1200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altLang="zh-TW" sz="12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flops, params = profile(model, inputs=(input, ))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D817A5-D34A-9539-5E9F-AFEEC044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556" y="4679414"/>
            <a:ext cx="1826981" cy="480785"/>
          </a:xfrm>
          <a:prstGeom prst="rect">
            <a:avLst/>
          </a:prstGeom>
        </p:spPr>
      </p:pic>
      <p:sp>
        <p:nvSpPr>
          <p:cNvPr id="14" name="Google Shape;120;g1602620f0ff_0_22">
            <a:extLst>
              <a:ext uri="{FF2B5EF4-FFF2-40B4-BE49-F238E27FC236}">
                <a16:creationId xmlns:a16="http://schemas.microsoft.com/office/drawing/2014/main" id="{919CD884-5AFD-C0D3-7C9D-F3A03AA5998E}"/>
              </a:ext>
            </a:extLst>
          </p:cNvPr>
          <p:cNvSpPr/>
          <p:nvPr/>
        </p:nvSpPr>
        <p:spPr>
          <a:xfrm>
            <a:off x="5599539" y="909494"/>
            <a:ext cx="5368321" cy="291054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0;g1602620f0ff_0_22">
            <a:extLst>
              <a:ext uri="{FF2B5EF4-FFF2-40B4-BE49-F238E27FC236}">
                <a16:creationId xmlns:a16="http://schemas.microsoft.com/office/drawing/2014/main" id="{6FB7C1DF-3D90-6862-4901-AEEDE6B73A69}"/>
              </a:ext>
            </a:extLst>
          </p:cNvPr>
          <p:cNvSpPr/>
          <p:nvPr/>
        </p:nvSpPr>
        <p:spPr>
          <a:xfrm>
            <a:off x="6577412" y="4318747"/>
            <a:ext cx="2567822" cy="122018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946402F-CF50-68E5-73C1-3A29B9FBEF49}"/>
              </a:ext>
            </a:extLst>
          </p:cNvPr>
          <p:cNvSpPr txBox="1"/>
          <p:nvPr/>
        </p:nvSpPr>
        <p:spPr>
          <a:xfrm>
            <a:off x="326496" y="946050"/>
            <a:ext cx="295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Print model summary 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DC44ED5-CE1C-3C5B-A9C8-F211CA62C974}"/>
              </a:ext>
            </a:extLst>
          </p:cNvPr>
          <p:cNvSpPr txBox="1"/>
          <p:nvPr/>
        </p:nvSpPr>
        <p:spPr>
          <a:xfrm>
            <a:off x="326496" y="3517585"/>
            <a:ext cx="6136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Import </a:t>
            </a:r>
            <a:r>
              <a:rPr lang="en-US" altLang="zh-TW" sz="2400" dirty="0" err="1"/>
              <a:t>thop</a:t>
            </a:r>
            <a:r>
              <a:rPr lang="en-US" altLang="zh-TW" sz="2400" dirty="0"/>
              <a:t> calculate flops and params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5465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BAAA6-634B-622A-CB53-FF77A396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B6F453-A622-C20A-A780-31479AFB3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 model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7F3628-5256-8B43-0951-83CD579B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7E5096-A725-46E1-EE1B-03ADDD54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4" y="1892037"/>
            <a:ext cx="7260469" cy="37530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03C413F-B0D0-5CF2-399E-59CD0CEF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667" y="3545560"/>
            <a:ext cx="5516109" cy="28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12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129E5-0909-A587-D5F3-66E4E62B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DA31C-6D1E-3BEF-A8B0-7878DBEE5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 to testing data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BB3007-BFD4-6926-3E3F-21A681CF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9C26DA-8425-E022-F81E-593D22A4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68" y="3021239"/>
            <a:ext cx="632548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5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23822-3710-4DBD-B2A3-DB40BD40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7D7939-F814-414A-AB71-4D21CB724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243584"/>
            <a:ext cx="11234673" cy="4988404"/>
          </a:xfrm>
        </p:spPr>
        <p:txBody>
          <a:bodyPr/>
          <a:lstStyle/>
          <a:p>
            <a:r>
              <a:rPr lang="en-US" altLang="zh-TW" dirty="0"/>
              <a:t>Print training process.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E1F24-6DF6-41DB-B4AF-F030AA3B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88CD2C-311E-A0A6-0991-BA4CC2B9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2311805"/>
            <a:ext cx="3042096" cy="28271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1A4173-BA03-90F9-2326-EFBE697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61" y="2857451"/>
            <a:ext cx="2075558" cy="4798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5AC2DE-08C9-ECCB-71E1-28A987C3355D}"/>
              </a:ext>
            </a:extLst>
          </p:cNvPr>
          <p:cNvSpPr txBox="1"/>
          <p:nvPr/>
        </p:nvSpPr>
        <p:spPr>
          <a:xfrm>
            <a:off x="5879995" y="1243584"/>
            <a:ext cx="613498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Print test accuracy.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54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0BDFE6-5BE4-4280-BA80-587A676B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Sample code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75BAA3-1C65-4635-A7C6-47E5E254A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1161288"/>
            <a:ext cx="11802203" cy="5070700"/>
          </a:xfrm>
        </p:spPr>
        <p:txBody>
          <a:bodyPr/>
          <a:lstStyle/>
          <a:p>
            <a:r>
              <a:rPr lang="en-US" altLang="zh-TW" dirty="0"/>
              <a:t>Print and plot result.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D24671-3636-4AB0-8A64-69375397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4B03-97B0-2AF1-9469-FFF4805C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" y="2599752"/>
            <a:ext cx="7582939" cy="37983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A5FE72-822C-61CF-B06A-443331F6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20" y="834141"/>
            <a:ext cx="4688428" cy="15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25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149902"/>
            <a:ext cx="9752428" cy="1735719"/>
          </a:xfrm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002060"/>
                </a:solidFill>
              </a:rPr>
              <a:t>Thank you for listening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56</a:t>
            </a:fld>
            <a:endParaRPr lang="zh-TW" alt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3A5085-FCBB-1C56-80FF-FAA3133F8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892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5E973-4E99-70C0-1F3B-3D6EE17C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Lab2 task-2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3E30E-257E-2FC6-1BE9-95C1BC2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394" y="988827"/>
            <a:ext cx="11802203" cy="542260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altLang="zh-TW" dirty="0"/>
              <a:t>Use </a:t>
            </a:r>
            <a:r>
              <a:rPr lang="en-US" altLang="zh-TW" dirty="0">
                <a:solidFill>
                  <a:srgbClr val="FF0000"/>
                </a:solidFill>
              </a:rPr>
              <a:t>Resnet18</a:t>
            </a:r>
            <a:r>
              <a:rPr lang="en-US" altLang="zh-TW" dirty="0"/>
              <a:t> to train on CIFAR-10 </a:t>
            </a:r>
          </a:p>
          <a:p>
            <a:pPr marL="0" indent="0">
              <a:buNone/>
            </a:pPr>
            <a:r>
              <a:rPr lang="en-US" altLang="zh-TW" dirty="0"/>
              <a:t>2)</a:t>
            </a:r>
            <a:r>
              <a:rPr lang="zh-TW" altLang="en-US" dirty="0"/>
              <a:t> </a:t>
            </a:r>
            <a:r>
              <a:rPr lang="en-US" altLang="zh-TW" dirty="0"/>
              <a:t>Experiment on the following and compare the result with baseline</a:t>
            </a:r>
          </a:p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 Input image normalization </a:t>
            </a:r>
          </a:p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 Data augmentation </a:t>
            </a:r>
          </a:p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  Different base learning rate and update strategy </a:t>
            </a:r>
          </a:p>
          <a:p>
            <a:pPr marL="0" indent="0">
              <a:buNone/>
            </a:pPr>
            <a:r>
              <a:rPr lang="en-US" altLang="zh-TW" dirty="0"/>
              <a:t>3) Print test acc </a:t>
            </a:r>
          </a:p>
          <a:p>
            <a:pPr marL="0" indent="0">
              <a:buNone/>
            </a:pPr>
            <a:r>
              <a:rPr lang="en-US" altLang="zh-TW" dirty="0"/>
              <a:t>4) Plot train-loss, </a:t>
            </a:r>
            <a:r>
              <a:rPr lang="en-US" altLang="zh-TW" dirty="0" err="1"/>
              <a:t>val</a:t>
            </a:r>
            <a:r>
              <a:rPr lang="en-US" altLang="zh-TW" dirty="0"/>
              <a:t>-loss, train-acc, </a:t>
            </a:r>
            <a:r>
              <a:rPr lang="en-US" altLang="zh-TW" dirty="0" err="1"/>
              <a:t>val</a:t>
            </a:r>
            <a:r>
              <a:rPr lang="en-US" altLang="zh-TW" dirty="0"/>
              <a:t>-acc </a:t>
            </a:r>
          </a:p>
          <a:p>
            <a:pPr marL="0" indent="0"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Accuracy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(20%) </a:t>
            </a:r>
          </a:p>
          <a:p>
            <a:pPr marL="0" indent="0">
              <a:buNone/>
            </a:pPr>
            <a:r>
              <a:rPr lang="en-US" altLang="zh-TW" dirty="0">
                <a:highlight>
                  <a:srgbClr val="FFFF00"/>
                </a:highlight>
              </a:rPr>
              <a:t>Report (60%)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86EC40-42B8-A84B-D975-1A8CB446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6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657E17-9242-5A94-0B05-BAC010531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591860"/>
              </p:ext>
            </p:extLst>
          </p:nvPr>
        </p:nvGraphicFramePr>
        <p:xfrm>
          <a:off x="7985052" y="4769795"/>
          <a:ext cx="33598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944">
                  <a:extLst>
                    <a:ext uri="{9D8B030D-6E8A-4147-A177-3AD203B41FA5}">
                      <a16:colId xmlns:a16="http://schemas.microsoft.com/office/drawing/2014/main" val="2961491444"/>
                    </a:ext>
                  </a:extLst>
                </a:gridCol>
                <a:gridCol w="1679944">
                  <a:extLst>
                    <a:ext uri="{9D8B030D-6E8A-4147-A177-3AD203B41FA5}">
                      <a16:colId xmlns:a16="http://schemas.microsoft.com/office/drawing/2014/main" val="332191393"/>
                    </a:ext>
                  </a:extLst>
                </a:gridCol>
              </a:tblGrid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836475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&gt;85%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614700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&gt;80%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99663"/>
                  </a:ext>
                </a:extLst>
              </a:tr>
              <a:tr h="337584">
                <a:tc>
                  <a:txBody>
                    <a:bodyPr/>
                    <a:lstStyle/>
                    <a:p>
                      <a:r>
                        <a:rPr lang="en-US" altLang="zh-TW" dirty="0"/>
                        <a:t>&gt;70%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4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7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37E0F-F595-4EF7-A977-8C706DD5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Lab2 task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3FA579-30AF-4C83-B740-F15F244B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9" y="940526"/>
            <a:ext cx="11802203" cy="5556024"/>
          </a:xfrm>
        </p:spPr>
        <p:txBody>
          <a:bodyPr>
            <a:normAutofit/>
          </a:bodyPr>
          <a:lstStyle/>
          <a:p>
            <a:r>
              <a:rPr lang="en-US" altLang="zh-TW" dirty="0"/>
              <a:t>Recommend platform: </a:t>
            </a:r>
            <a:r>
              <a:rPr lang="en-US" altLang="zh-TW" dirty="0" err="1"/>
              <a:t>colab</a:t>
            </a:r>
            <a:r>
              <a:rPr lang="en-US" altLang="zh-TW" dirty="0"/>
              <a:t> with python</a:t>
            </a:r>
            <a:r>
              <a:rPr lang="zh-TW" altLang="en-US" dirty="0"/>
              <a:t> </a:t>
            </a:r>
            <a:r>
              <a:rPr lang="en-US" altLang="zh-TW" dirty="0"/>
              <a:t>(Use</a:t>
            </a:r>
            <a:r>
              <a:rPr lang="zh-TW" altLang="en-US" dirty="0"/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Pytorch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Upload platform: NCKU </a:t>
            </a:r>
            <a:r>
              <a:rPr lang="en-US" altLang="zh-TW" dirty="0" err="1"/>
              <a:t>moodle</a:t>
            </a:r>
            <a:endParaRPr lang="en-US" altLang="zh-TW" dirty="0"/>
          </a:p>
          <a:p>
            <a:r>
              <a:rPr lang="en-US" altLang="zh-TW" dirty="0"/>
              <a:t>Upload compressed </a:t>
            </a:r>
            <a:r>
              <a:rPr lang="en-US" altLang="zh-TW" dirty="0">
                <a:solidFill>
                  <a:srgbClr val="FF0000"/>
                </a:solidFill>
              </a:rPr>
              <a:t>StudentID_lab2.zip</a:t>
            </a:r>
            <a:r>
              <a:rPr lang="en-US" altLang="zh-TW" dirty="0"/>
              <a:t> file including: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_lab2.ipynb</a:t>
            </a:r>
          </a:p>
          <a:p>
            <a:pPr lvl="2"/>
            <a:r>
              <a:rPr lang="en-US" altLang="zh-TW" dirty="0" err="1"/>
              <a:t>IPython</a:t>
            </a:r>
            <a:r>
              <a:rPr lang="en-US" altLang="zh-TW" dirty="0"/>
              <a:t> </a:t>
            </a:r>
            <a:r>
              <a:rPr lang="en-US" altLang="zh-TW" dirty="0" err="1"/>
              <a:t>notenook</a:t>
            </a:r>
            <a:r>
              <a:rPr lang="en-US" altLang="zh-TW" dirty="0"/>
              <a:t> </a:t>
            </a:r>
            <a:r>
              <a:rPr lang="zh-TW" altLang="en-US" dirty="0"/>
              <a:t>須包含程式碼跟結果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學號</a:t>
            </a:r>
            <a:r>
              <a:rPr lang="en-US" altLang="zh-TW" dirty="0">
                <a:solidFill>
                  <a:srgbClr val="FF0000"/>
                </a:solidFill>
              </a:rPr>
              <a:t>_lab2.pdf</a:t>
            </a:r>
          </a:p>
          <a:p>
            <a:pPr lvl="2"/>
            <a:r>
              <a:rPr lang="zh-TW" altLang="en-US" dirty="0"/>
              <a:t>各項</a:t>
            </a:r>
            <a:r>
              <a:rPr lang="en-US" altLang="zh-TW" dirty="0"/>
              <a:t>print</a:t>
            </a:r>
            <a:r>
              <a:rPr lang="zh-TW" altLang="en-US" dirty="0"/>
              <a:t>以及</a:t>
            </a:r>
            <a:r>
              <a:rPr lang="en-US" altLang="zh-TW" dirty="0"/>
              <a:t>plot</a:t>
            </a:r>
            <a:r>
              <a:rPr lang="zh-TW" altLang="en-US" dirty="0"/>
              <a:t>輸出</a:t>
            </a:r>
            <a:endParaRPr lang="en-US" altLang="zh-TW" dirty="0"/>
          </a:p>
          <a:p>
            <a:pPr lvl="2"/>
            <a:r>
              <a:rPr lang="zh-TW" altLang="en-US" dirty="0"/>
              <a:t>實作所運到的困難及解決方法</a:t>
            </a:r>
            <a:endParaRPr lang="en-US" altLang="zh-TW" dirty="0"/>
          </a:p>
          <a:p>
            <a:pPr lvl="2"/>
            <a:endParaRPr lang="en-US" altLang="zh-TW" dirty="0"/>
          </a:p>
          <a:p>
            <a:r>
              <a:rPr lang="en-US" altLang="zh-TW" dirty="0"/>
              <a:t>Provided file:</a:t>
            </a:r>
            <a:r>
              <a:rPr lang="zh-TW" altLang="en-US" dirty="0"/>
              <a:t> </a:t>
            </a:r>
            <a:r>
              <a:rPr lang="en-US" altLang="zh-TW" dirty="0"/>
              <a:t>lab2 sample code</a:t>
            </a:r>
          </a:p>
          <a:p>
            <a:r>
              <a:rPr lang="en-US" altLang="zh-TW" dirty="0"/>
              <a:t>Q&amp;A: </a:t>
            </a:r>
            <a:r>
              <a:rPr lang="en-US" altLang="zh-TW" dirty="0">
                <a:hlinkClick r:id="rId3"/>
              </a:rPr>
              <a:t>course.aislab@gmail.com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A29D99-27C5-4DE7-97FA-BC7977BF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46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E7287-8658-4CED-8886-C42DCFFF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F624E-E2FD-4026-B6BC-3DE3A9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Lab2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Layer 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ResNet18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CIFAR-10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Sample code introduction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C6C5F2-317C-441F-979F-36C2392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13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C2E97-5204-401A-BE2F-F8C132BF0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Layers introduction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3396E7-274E-4EC3-9222-B4A07615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7" r="2988"/>
          <a:stretch/>
        </p:blipFill>
        <p:spPr>
          <a:xfrm>
            <a:off x="474616" y="1921341"/>
            <a:ext cx="11242767" cy="326681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71C7F0-A6FE-4C78-931D-FB2C40D9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258C0-EBB2-4F83-AB9B-1E08FD46808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D4A502A-298C-489A-A1AB-E7C09549A90A}"/>
              </a:ext>
            </a:extLst>
          </p:cNvPr>
          <p:cNvSpPr txBox="1">
            <a:spLocks/>
          </p:cNvSpPr>
          <p:nvPr/>
        </p:nvSpPr>
        <p:spPr>
          <a:xfrm>
            <a:off x="177019" y="1305120"/>
            <a:ext cx="11802203" cy="4926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Single neuron.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7455629"/>
      </p:ext>
    </p:extLst>
  </p:cSld>
  <p:clrMapOvr>
    <a:masterClrMapping/>
  </p:clrMapOvr>
</p:sld>
</file>

<file path=ppt/theme/theme1.xml><?xml version="1.0" encoding="utf-8"?>
<a:theme xmlns:a="http://schemas.openxmlformats.org/drawingml/2006/main" name="iVSLAB-template-16-9-10709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926A4008-3B81-4B9A-8530-6EF8E0CDA6EC}" vid="{02F0CEC6-682B-4CA0-AA1C-052D897980A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28a107-ec53-4414-b67a-a67c7baa82c1">
      <Terms xmlns="http://schemas.microsoft.com/office/infopath/2007/PartnerControls"/>
    </lcf76f155ced4ddcb4097134ff3c332f>
    <TaxCatchAll xmlns="5918f740-bada-458c-8f81-dddc51f3df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1ADCEBF6D3CCCD418328B9754768914B" ma:contentTypeVersion="10" ma:contentTypeDescription="建立新的文件。" ma:contentTypeScope="" ma:versionID="b3572bae0839dda8888547eaff551cbb">
  <xsd:schema xmlns:xsd="http://www.w3.org/2001/XMLSchema" xmlns:xs="http://www.w3.org/2001/XMLSchema" xmlns:p="http://schemas.microsoft.com/office/2006/metadata/properties" xmlns:ns2="ee28a107-ec53-4414-b67a-a67c7baa82c1" xmlns:ns3="5918f740-bada-458c-8f81-dddc51f3df02" targetNamespace="http://schemas.microsoft.com/office/2006/metadata/properties" ma:root="true" ma:fieldsID="615e675c00543d8a9cd91f5684305aac" ns2:_="" ns3:_="">
    <xsd:import namespace="ee28a107-ec53-4414-b67a-a67c7baa82c1"/>
    <xsd:import namespace="5918f740-bada-458c-8f81-dddc51f3d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8a107-ec53-4414-b67a-a67c7baa82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2b7cc9c4-2e33-4c29-8e3b-fac3172d3c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18f740-bada-458c-8f81-dddc51f3d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71f1c68-dddd-4e95-86be-5016c656830d}" ma:internalName="TaxCatchAll" ma:showField="CatchAllData" ma:web="5918f740-bada-458c-8f81-dddc51f3d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916464-F7FF-4ACA-8332-E2648BE172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C96907-8302-4E22-8A1E-D9417017AE8E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4b001a7-e74d-4054-bf62-f3f2bef60c51"/>
    <ds:schemaRef ds:uri="http://purl.org/dc/elements/1.1/"/>
    <ds:schemaRef ds:uri="56821ddf-2e68-4184-ac19-d1933f790810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ee28a107-ec53-4414-b67a-a67c7baa82c1"/>
    <ds:schemaRef ds:uri="5918f740-bada-458c-8f81-dddc51f3df02"/>
  </ds:schemaRefs>
</ds:datastoreItem>
</file>

<file path=customXml/itemProps3.xml><?xml version="1.0" encoding="utf-8"?>
<ds:datastoreItem xmlns:ds="http://schemas.openxmlformats.org/officeDocument/2006/customXml" ds:itemID="{D76D0D3C-6E7C-4ECD-9B23-A285D22819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28a107-ec53-4414-b67a-a67c7baa82c1"/>
    <ds:schemaRef ds:uri="5918f740-bada-458c-8f81-dddc51f3d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AISLab</Template>
  <TotalTime>3997</TotalTime>
  <Words>2861</Words>
  <Application>Microsoft Office PowerPoint</Application>
  <PresentationFormat>寬螢幕</PresentationFormat>
  <Paragraphs>470</Paragraphs>
  <Slides>56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8" baseType="lpstr">
      <vt:lpstr>medium-content-serif-font</vt:lpstr>
      <vt:lpstr>medium-content-title-font</vt:lpstr>
      <vt:lpstr>NimbusRomNo9L-Medi</vt:lpstr>
      <vt:lpstr>NimbusRomNo9L-Regu</vt:lpstr>
      <vt:lpstr>NimbusRomNo9L-ReguItal</vt:lpstr>
      <vt:lpstr>微軟正黑體</vt:lpstr>
      <vt:lpstr>Arial</vt:lpstr>
      <vt:lpstr>Calibri</vt:lpstr>
      <vt:lpstr>Cambria Math</vt:lpstr>
      <vt:lpstr>Courier New</vt:lpstr>
      <vt:lpstr>Segoe UI</vt:lpstr>
      <vt:lpstr>iVSLAB-template-16-9-1070921</vt:lpstr>
      <vt:lpstr>Lab2 - Classification task by Resnet18 on CIFAR10</vt:lpstr>
      <vt:lpstr>Outline</vt:lpstr>
      <vt:lpstr>Outline</vt:lpstr>
      <vt:lpstr>1. Lab2 task-1</vt:lpstr>
      <vt:lpstr>1. Lab2 task-1</vt:lpstr>
      <vt:lpstr>1. Lab2 task-2</vt:lpstr>
      <vt:lpstr>1. Lab2 task</vt:lpstr>
      <vt:lpstr>Outline</vt:lpstr>
      <vt:lpstr>3. Layers introduction</vt:lpstr>
      <vt:lpstr>3. Layers introduction</vt:lpstr>
      <vt:lpstr>3. Layers introduction</vt:lpstr>
      <vt:lpstr>3. Layers introduction – Activation function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Convolution layer</vt:lpstr>
      <vt:lpstr>3. Layers introduction – Pooling layer</vt:lpstr>
      <vt:lpstr>3. Layers introduction – Batch normalization layer</vt:lpstr>
      <vt:lpstr>3. Layers introduction – Dropout layer</vt:lpstr>
      <vt:lpstr>3. Layers introduction – Flatten layer</vt:lpstr>
      <vt:lpstr>3. Layers introduction – FC layer</vt:lpstr>
      <vt:lpstr>Image normalization</vt:lpstr>
      <vt:lpstr>Image normalization</vt:lpstr>
      <vt:lpstr>Data augmentation</vt:lpstr>
      <vt:lpstr>Learning rate and update strategy</vt:lpstr>
      <vt:lpstr>Learning rate and update strategy</vt:lpstr>
      <vt:lpstr>Batch size</vt:lpstr>
      <vt:lpstr>Large batch v.s. small batch</vt:lpstr>
      <vt:lpstr>Large batch v.s. small batch</vt:lpstr>
      <vt:lpstr>Large batch v.s. small batch</vt:lpstr>
      <vt:lpstr>Batch size</vt:lpstr>
      <vt:lpstr>Outline</vt:lpstr>
      <vt:lpstr>Vanishing gradient problem</vt:lpstr>
      <vt:lpstr>Degradation</vt:lpstr>
      <vt:lpstr>ResNet-18</vt:lpstr>
      <vt:lpstr>ResNet18-implement</vt:lpstr>
      <vt:lpstr>ResNet-18</vt:lpstr>
      <vt:lpstr>ResNet18</vt:lpstr>
      <vt:lpstr>ResNet18-implement</vt:lpstr>
      <vt:lpstr>Outline</vt:lpstr>
      <vt:lpstr>CIFAR-10</vt:lpstr>
      <vt:lpstr>Outline</vt:lpstr>
      <vt:lpstr>4. Sample code introduction </vt:lpstr>
      <vt:lpstr>4. Sample code introduction </vt:lpstr>
      <vt:lpstr>4. Sample code introduction</vt:lpstr>
      <vt:lpstr>4. Sample code introduction</vt:lpstr>
      <vt:lpstr>4. Sample code introduction</vt:lpstr>
      <vt:lpstr>4. Sample code introduction</vt:lpstr>
      <vt:lpstr>4. Sample code introduction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陳喬雅</cp:lastModifiedBy>
  <cp:revision>134</cp:revision>
  <cp:lastPrinted>2022-10-12T07:54:48Z</cp:lastPrinted>
  <dcterms:created xsi:type="dcterms:W3CDTF">2022-09-25T14:40:27Z</dcterms:created>
  <dcterms:modified xsi:type="dcterms:W3CDTF">2024-09-20T09:21:53Z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0x0101001ADCEBF6D3CCCD418328B9754768914B</vt:lpwstr>
  </property>
</Properties>
</file>